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49"/>
  </p:notesMasterIdLst>
  <p:sldIdLst>
    <p:sldId id="256" r:id="rId3"/>
    <p:sldId id="443" r:id="rId4"/>
    <p:sldId id="444" r:id="rId5"/>
    <p:sldId id="435" r:id="rId6"/>
    <p:sldId id="441" r:id="rId7"/>
    <p:sldId id="423" r:id="rId8"/>
    <p:sldId id="405" r:id="rId9"/>
    <p:sldId id="406" r:id="rId10"/>
    <p:sldId id="380" r:id="rId11"/>
    <p:sldId id="440" r:id="rId12"/>
    <p:sldId id="439" r:id="rId13"/>
    <p:sldId id="404" r:id="rId14"/>
    <p:sldId id="409" r:id="rId15"/>
    <p:sldId id="442" r:id="rId16"/>
    <p:sldId id="384" r:id="rId17"/>
    <p:sldId id="401" r:id="rId18"/>
    <p:sldId id="424" r:id="rId19"/>
    <p:sldId id="462" r:id="rId20"/>
    <p:sldId id="438" r:id="rId21"/>
    <p:sldId id="383" r:id="rId22"/>
    <p:sldId id="394" r:id="rId23"/>
    <p:sldId id="395" r:id="rId24"/>
    <p:sldId id="418" r:id="rId25"/>
    <p:sldId id="426" r:id="rId26"/>
    <p:sldId id="386" r:id="rId27"/>
    <p:sldId id="427" r:id="rId28"/>
    <p:sldId id="428" r:id="rId29"/>
    <p:sldId id="457" r:id="rId30"/>
    <p:sldId id="458" r:id="rId31"/>
    <p:sldId id="459" r:id="rId32"/>
    <p:sldId id="460" r:id="rId33"/>
    <p:sldId id="461" r:id="rId34"/>
    <p:sldId id="445" r:id="rId35"/>
    <p:sldId id="446" r:id="rId36"/>
    <p:sldId id="447" r:id="rId37"/>
    <p:sldId id="448" r:id="rId38"/>
    <p:sldId id="449" r:id="rId39"/>
    <p:sldId id="450" r:id="rId40"/>
    <p:sldId id="451" r:id="rId41"/>
    <p:sldId id="452" r:id="rId42"/>
    <p:sldId id="417" r:id="rId43"/>
    <p:sldId id="455" r:id="rId44"/>
    <p:sldId id="454" r:id="rId45"/>
    <p:sldId id="456" r:id="rId46"/>
    <p:sldId id="277" r:id="rId47"/>
    <p:sldId id="355"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45655"/>
    <a:srgbClr val="D576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78"/>
    <p:restoredTop sz="61236"/>
  </p:normalViewPr>
  <p:slideViewPr>
    <p:cSldViewPr snapToGrid="0" snapToObjects="1">
      <p:cViewPr varScale="1">
        <p:scale>
          <a:sx n="73" d="100"/>
          <a:sy n="73" d="100"/>
        </p:scale>
        <p:origin x="1968"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4" d="100"/>
          <a:sy n="94" d="100"/>
        </p:scale>
        <p:origin x="355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media/image1.tiff>
</file>

<file path=ppt/media/image10.png>
</file>

<file path=ppt/media/image11.png>
</file>

<file path=ppt/media/image12.png>
</file>

<file path=ppt/media/image13.png>
</file>

<file path=ppt/media/image15.png>
</file>

<file path=ppt/media/image16.tiff>
</file>

<file path=ppt/media/image17.png>
</file>

<file path=ppt/media/image18.png>
</file>

<file path=ppt/media/image19.png>
</file>

<file path=ppt/media/image2.tiff>
</file>

<file path=ppt/media/image3.tiff>
</file>

<file path=ppt/media/image5.jp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98C6E6-52ED-C941-A185-F256323676CA}" type="datetimeFigureOut">
              <a:rPr lang="en-US" smtClean="0"/>
              <a:t>10/8/21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600"/>
            </a:lvl1pPr>
          </a:lstStyle>
          <a:p>
            <a:fld id="{66D2EBF9-689D-0A4D-989B-45A2E0D9B7CF}" type="slidenum">
              <a:rPr lang="en-US" smtClean="0"/>
              <a:pPr/>
              <a:t>‹#›</a:t>
            </a:fld>
            <a:endParaRPr lang="en-US" dirty="0"/>
          </a:p>
        </p:txBody>
      </p:sp>
    </p:spTree>
    <p:extLst>
      <p:ext uri="{BB962C8B-B14F-4D97-AF65-F5344CB8AC3E}">
        <p14:creationId xmlns:p14="http://schemas.microsoft.com/office/powerpoint/2010/main" val="8771829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1</a:t>
            </a:fld>
            <a:endParaRPr lang="en-US" dirty="0"/>
          </a:p>
        </p:txBody>
      </p:sp>
    </p:spTree>
    <p:extLst>
      <p:ext uri="{BB962C8B-B14F-4D97-AF65-F5344CB8AC3E}">
        <p14:creationId xmlns:p14="http://schemas.microsoft.com/office/powerpoint/2010/main" val="1590914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RL agent only needs to encode the network topologies.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other four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(traffic</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demand,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failure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scenarios,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reliability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policy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cost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model)</a:t>
            </a:r>
            <a:r>
              <a:rPr lang="en-US" sz="1200" kern="1200" dirty="0">
                <a:solidFill>
                  <a:schemeClr val="tx1"/>
                </a:solidFill>
                <a:effectLst/>
                <a:latin typeface="+mn-lt"/>
                <a:ea typeface="+mn-ea"/>
                <a:cs typeface="+mn-cs"/>
              </a:rPr>
              <a:t> are handled by the plan evaluator.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RL agent interacts with the plan evaluator to learn to generate network plans that minimize the network cost while satisf</a:t>
            </a:r>
            <a:r>
              <a:rPr lang="en-US" altLang="zh-CN" sz="1200"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ing the traffic demand under the reliability policy</a:t>
            </a:r>
            <a:r>
              <a:rPr lang="en-US" altLang="zh-CN"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plan evaluator generates rewards to the RL agent.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receives the network plan from the RL agent, checks whether the traffic demand is satisfied under different failure scenarios,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uses the cost model to compute a cost of the plan.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6D2EBF9-689D-0A4D-989B-45A2E0D9B7CF}" type="slidenum">
              <a:rPr lang="en-US" smtClean="0"/>
              <a:pPr/>
              <a:t>10</a:t>
            </a:fld>
            <a:endParaRPr lang="en-US" dirty="0"/>
          </a:p>
        </p:txBody>
      </p:sp>
    </p:spTree>
    <p:extLst>
      <p:ext uri="{BB962C8B-B14F-4D97-AF65-F5344CB8AC3E}">
        <p14:creationId xmlns:p14="http://schemas.microsoft.com/office/powerpoint/2010/main" val="3242143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After the learning process is completed, the RL agent outputs an initial plan for the first stage. </a:t>
            </a: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11</a:t>
            </a:fld>
            <a:endParaRPr lang="en-US" dirty="0"/>
          </a:p>
        </p:txBody>
      </p:sp>
    </p:spTree>
    <p:extLst>
      <p:ext uri="{BB962C8B-B14F-4D97-AF65-F5344CB8AC3E}">
        <p14:creationId xmlns:p14="http://schemas.microsoft.com/office/powerpoint/2010/main" val="37234431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the second stage, the ILP solver </a:t>
            </a:r>
            <a:r>
              <a:rPr lang="en-US" altLang="zh-CN" sz="1200" kern="1200" dirty="0">
                <a:solidFill>
                  <a:schemeClr val="tx1"/>
                </a:solidFill>
                <a:effectLst/>
                <a:latin typeface="+mn-lt"/>
                <a:ea typeface="+mn-ea"/>
                <a:cs typeface="+mn-cs"/>
              </a:rPr>
              <a:t>finds</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final plan in the pruned search space near the initial </a:t>
            </a:r>
            <a:r>
              <a:rPr lang="en-US" altLang="zh-CN" sz="1200" kern="1200" dirty="0">
                <a:solidFill>
                  <a:schemeClr val="tx1"/>
                </a:solidFill>
                <a:effectLst/>
                <a:latin typeface="+mn-lt"/>
                <a:ea typeface="+mn-ea"/>
                <a:cs typeface="+mn-cs"/>
              </a:rPr>
              <a:t>plan.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will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discuss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such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hybrid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approach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later</a:t>
            </a: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12</a:t>
            </a:fld>
            <a:endParaRPr lang="en-US" dirty="0"/>
          </a:p>
        </p:txBody>
      </p:sp>
    </p:spTree>
    <p:extLst>
      <p:ext uri="{BB962C8B-B14F-4D97-AF65-F5344CB8AC3E}">
        <p14:creationId xmlns:p14="http://schemas.microsoft.com/office/powerpoint/2010/main" val="4766575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a:t>
            </a:r>
            <a:r>
              <a:rPr lang="zh-CN" altLang="en-US" dirty="0"/>
              <a:t> </a:t>
            </a:r>
            <a:r>
              <a:rPr lang="en-US" altLang="zh-CN" dirty="0"/>
              <a:t>are</a:t>
            </a:r>
            <a:r>
              <a:rPr lang="zh-CN" altLang="en-US" dirty="0"/>
              <a:t> </a:t>
            </a:r>
            <a:r>
              <a:rPr lang="en-US" altLang="zh-CN" dirty="0"/>
              <a:t>mainly</a:t>
            </a:r>
            <a:r>
              <a:rPr lang="zh-CN" altLang="en-US" dirty="0"/>
              <a:t> </a:t>
            </a:r>
            <a:r>
              <a:rPr lang="en-US" altLang="zh-CN" dirty="0"/>
              <a:t>three</a:t>
            </a:r>
            <a:r>
              <a:rPr lang="zh-CN" altLang="en-US" dirty="0"/>
              <a:t> </a:t>
            </a:r>
            <a:r>
              <a:rPr lang="en-US" altLang="zh-CN" dirty="0"/>
              <a:t>challenges</a:t>
            </a:r>
            <a:r>
              <a:rPr lang="zh-CN" altLang="en-US" dirty="0"/>
              <a:t> </a:t>
            </a:r>
            <a:r>
              <a:rPr lang="en-US" altLang="zh-CN" dirty="0"/>
              <a:t>to</a:t>
            </a:r>
            <a:r>
              <a:rPr lang="zh-CN" altLang="en-US" dirty="0"/>
              <a:t> </a:t>
            </a:r>
            <a:r>
              <a:rPr lang="en-US" altLang="zh-CN" dirty="0"/>
              <a:t>adapt</a:t>
            </a:r>
            <a:r>
              <a:rPr lang="zh-CN" altLang="en-US" dirty="0"/>
              <a:t> </a:t>
            </a:r>
            <a:r>
              <a:rPr lang="en-US" altLang="zh-CN" dirty="0"/>
              <a:t>RL</a:t>
            </a:r>
            <a:r>
              <a:rPr lang="zh-CN" altLang="en-US" dirty="0"/>
              <a:t> </a:t>
            </a:r>
            <a:r>
              <a:rPr lang="en-US" altLang="zh-CN" dirty="0"/>
              <a:t>for</a:t>
            </a:r>
            <a:r>
              <a:rPr lang="zh-CN" altLang="en-US" dirty="0"/>
              <a:t> </a:t>
            </a:r>
            <a:r>
              <a:rPr lang="en-US" altLang="zh-CN" dirty="0"/>
              <a:t>network</a:t>
            </a:r>
            <a:r>
              <a:rPr lang="zh-CN" altLang="en-US" dirty="0"/>
              <a:t> </a:t>
            </a:r>
            <a:r>
              <a:rPr lang="en-US" altLang="zh-CN" dirty="0"/>
              <a:t>planning</a:t>
            </a: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13</a:t>
            </a:fld>
            <a:endParaRPr lang="en-US" dirty="0"/>
          </a:p>
        </p:txBody>
      </p:sp>
    </p:spTree>
    <p:extLst>
      <p:ext uri="{BB962C8B-B14F-4D97-AF65-F5344CB8AC3E}">
        <p14:creationId xmlns:p14="http://schemas.microsoft.com/office/powerpoint/2010/main" val="16801718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use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RL</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to find reasonably good solutions</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But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given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combinatorial nature of the problem</a:t>
            </a:r>
            <a:r>
              <a:rPr lang="en-US" altLang="zh-CN"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both unpredictable and time-consuming for the </a:t>
            </a:r>
            <a:r>
              <a:rPr lang="en-US" altLang="zh-CN" sz="1200" kern="1200" dirty="0">
                <a:solidFill>
                  <a:schemeClr val="tx1"/>
                </a:solidFill>
                <a:effectLst/>
                <a:latin typeface="+mn-lt"/>
                <a:ea typeface="+mn-ea"/>
                <a:cs typeface="+mn-cs"/>
              </a:rPr>
              <a:t>RL</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to find the optimal solution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directly</a:t>
            </a:r>
            <a:r>
              <a:rPr lang="en-US"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So</a:t>
            </a:r>
            <a:r>
              <a:rPr lang="en-US" sz="1200" kern="1200" dirty="0">
                <a:solidFill>
                  <a:schemeClr val="tx1"/>
                </a:solidFill>
                <a:effectLst/>
                <a:latin typeface="+mn-lt"/>
                <a:ea typeface="+mn-ea"/>
                <a:cs typeface="+mn-cs"/>
              </a:rPr>
              <a:t> we use a two-stage hybrid approach which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uses</a:t>
            </a:r>
            <a:r>
              <a:rPr 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RL</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to prune the search space and bootstrap ILP</a:t>
            </a:r>
            <a:r>
              <a:rPr lang="en-US" altLang="zh-C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the second stage, we use ILP to only search the space near the solution found by deep RL.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use the relax factor </a:t>
            </a:r>
            <a:r>
              <a:rPr lang="en-US" altLang="zh-CN" sz="1200" kern="1200" dirty="0">
                <a:solidFill>
                  <a:schemeClr val="tx1"/>
                </a:solidFill>
                <a:effectLst/>
                <a:latin typeface="+mn-lt"/>
                <a:ea typeface="+mn-ea"/>
                <a:cs typeface="+mn-cs"/>
              </a:rPr>
              <a:t>alpha</a:t>
            </a:r>
            <a:r>
              <a:rPr lang="en-US" sz="1200" kern="1200" dirty="0">
                <a:solidFill>
                  <a:schemeClr val="tx1"/>
                </a:solidFill>
                <a:effectLst/>
                <a:latin typeface="+mn-lt"/>
                <a:ea typeface="+mn-ea"/>
                <a:cs typeface="+mn-cs"/>
              </a:rPr>
              <a:t> to control the size of the space to explore by ILP</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relax factor </a:t>
            </a:r>
            <a:r>
              <a:rPr lang="en-US" altLang="zh-CN" sz="1200" kern="1200" dirty="0">
                <a:solidFill>
                  <a:schemeClr val="tx1"/>
                </a:solidFill>
                <a:effectLst/>
                <a:latin typeface="+mn-lt"/>
                <a:ea typeface="+mn-ea"/>
                <a:cs typeface="+mn-cs"/>
              </a:rPr>
              <a:t>alpha</a:t>
            </a:r>
            <a:r>
              <a:rPr lang="en-US" sz="1200" kern="1200" dirty="0">
                <a:solidFill>
                  <a:schemeClr val="tx1"/>
                </a:solidFill>
                <a:effectLst/>
                <a:latin typeface="+mn-lt"/>
                <a:ea typeface="+mn-ea"/>
                <a:cs typeface="+mn-cs"/>
              </a:rPr>
              <a:t> provides a tunable knob for the network operator to trade-off between optimality and tractability. </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A</a:t>
            </a:r>
            <a:r>
              <a:rPr lang="en-US" sz="1200" kern="1200" dirty="0">
                <a:solidFill>
                  <a:schemeClr val="tx1"/>
                </a:solidFill>
                <a:effectLst/>
                <a:latin typeface="+mn-lt"/>
                <a:ea typeface="+mn-ea"/>
                <a:cs typeface="+mn-cs"/>
              </a:rPr>
              <a:t> small </a:t>
            </a:r>
            <a:r>
              <a:rPr lang="en-US" altLang="zh-CN" sz="1200" kern="1200" dirty="0">
                <a:solidFill>
                  <a:schemeClr val="tx1"/>
                </a:solidFill>
                <a:effectLst/>
                <a:latin typeface="+mn-lt"/>
                <a:ea typeface="+mn-ea"/>
                <a:cs typeface="+mn-cs"/>
              </a:rPr>
              <a:t>alpha</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may not include the optimal solution in the search space, but the ILP solver may finish the second stage quickly.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While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en-US" sz="1200" kern="1200" dirty="0">
                <a:solidFill>
                  <a:schemeClr val="tx1"/>
                </a:solidFill>
                <a:effectLst/>
                <a:latin typeface="+mn-lt"/>
                <a:ea typeface="+mn-ea"/>
                <a:cs typeface="+mn-cs"/>
              </a:rPr>
              <a:t> large </a:t>
            </a:r>
            <a:r>
              <a:rPr lang="en-US" altLang="zh-CN" sz="1200" kern="1200" dirty="0">
                <a:solidFill>
                  <a:schemeClr val="tx1"/>
                </a:solidFill>
                <a:effectLst/>
                <a:latin typeface="+mn-lt"/>
                <a:ea typeface="+mn-ea"/>
                <a:cs typeface="+mn-cs"/>
              </a:rPr>
              <a:t>alpha</a:t>
            </a:r>
            <a:r>
              <a:rPr lang="en-US" sz="1200" kern="1200" dirty="0">
                <a:solidFill>
                  <a:schemeClr val="tx1"/>
                </a:solidFill>
                <a:effectLst/>
                <a:latin typeface="+mn-lt"/>
                <a:ea typeface="+mn-ea"/>
                <a:cs typeface="+mn-cs"/>
              </a:rPr>
              <a:t> allows ILP to explore larger space</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but the problem may be intractable or takes a very long time for the ILP solver to solve</a:t>
            </a:r>
            <a:r>
              <a:rPr lang="en-US" altLang="zh-C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59283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a:t>
            </a:r>
            <a:r>
              <a:rPr lang="zh-CN" altLang="en-US" dirty="0"/>
              <a:t> </a:t>
            </a:r>
            <a:r>
              <a:rPr lang="en-US" altLang="zh-CN" dirty="0"/>
              <a:t>how</a:t>
            </a:r>
            <a:r>
              <a:rPr lang="zh-CN" altLang="en-US" dirty="0"/>
              <a:t> </a:t>
            </a:r>
            <a:r>
              <a:rPr lang="en-US" altLang="zh-CN" dirty="0"/>
              <a:t>to</a:t>
            </a:r>
            <a:r>
              <a:rPr lang="zh-CN" altLang="en-US" dirty="0"/>
              <a:t> </a:t>
            </a:r>
            <a:r>
              <a:rPr lang="en-US" altLang="zh-CN" dirty="0"/>
              <a:t>design</a:t>
            </a:r>
            <a:r>
              <a:rPr lang="zh-CN" altLang="en-US" dirty="0"/>
              <a:t> </a:t>
            </a:r>
            <a:r>
              <a:rPr lang="en-US" altLang="zh-CN" dirty="0"/>
              <a:t>the</a:t>
            </a:r>
            <a:r>
              <a:rPr lang="zh-CN" altLang="en-US" dirty="0"/>
              <a:t> </a:t>
            </a:r>
            <a:r>
              <a:rPr lang="en-US" altLang="zh-CN" dirty="0"/>
              <a:t>RL</a:t>
            </a:r>
            <a:r>
              <a:rPr lang="zh-CN" altLang="en-US" dirty="0"/>
              <a:t> </a:t>
            </a:r>
            <a:r>
              <a:rPr lang="en-US" altLang="zh-CN" dirty="0"/>
              <a:t>training</a:t>
            </a:r>
            <a:r>
              <a:rPr lang="zh-CN" altLang="en-US" dirty="0"/>
              <a:t> </a:t>
            </a:r>
            <a:r>
              <a:rPr lang="en-US" altLang="zh-CN" dirty="0"/>
              <a:t>process</a:t>
            </a:r>
            <a:r>
              <a:rPr lang="zh-CN" altLang="en-US" dirty="0"/>
              <a:t> </a:t>
            </a:r>
            <a:r>
              <a:rPr lang="en-US" altLang="zh-CN" dirty="0"/>
              <a:t>to</a:t>
            </a:r>
            <a:r>
              <a:rPr lang="zh-CN" altLang="en-US" dirty="0"/>
              <a:t> </a:t>
            </a:r>
            <a:r>
              <a:rPr lang="en-US" altLang="zh-CN" dirty="0"/>
              <a:t>generate</a:t>
            </a:r>
            <a:r>
              <a:rPr lang="zh-CN" altLang="en-US" dirty="0"/>
              <a:t> </a:t>
            </a:r>
            <a:r>
              <a:rPr lang="en-US" altLang="zh-CN" dirty="0"/>
              <a:t>a</a:t>
            </a:r>
            <a:r>
              <a:rPr lang="zh-CN" altLang="en-US" dirty="0"/>
              <a:t> </a:t>
            </a:r>
            <a:r>
              <a:rPr lang="en-US" altLang="zh-CN" dirty="0"/>
              <a:t>feasible</a:t>
            </a:r>
            <a:r>
              <a:rPr lang="zh-CN" altLang="en-US" dirty="0"/>
              <a:t> </a:t>
            </a:r>
            <a:r>
              <a:rPr lang="en-US" altLang="zh-CN" dirty="0"/>
              <a:t>plan</a:t>
            </a:r>
            <a:r>
              <a:rPr lang="zh-CN" altLang="en-US" dirty="0"/>
              <a:t> </a:t>
            </a:r>
            <a:r>
              <a:rPr lang="en-US" altLang="zh-CN" dirty="0"/>
              <a:t>in</a:t>
            </a:r>
            <a:r>
              <a:rPr lang="zh-CN" altLang="en-US" dirty="0"/>
              <a:t> </a:t>
            </a:r>
            <a:r>
              <a:rPr lang="en-US" altLang="zh-CN" dirty="0"/>
              <a:t>the</a:t>
            </a:r>
            <a:r>
              <a:rPr lang="zh-CN" altLang="en-US" dirty="0"/>
              <a:t> </a:t>
            </a:r>
            <a:r>
              <a:rPr lang="en-US" altLang="zh-CN" dirty="0"/>
              <a:t>first</a:t>
            </a:r>
            <a:r>
              <a:rPr lang="zh-CN" altLang="en-US" dirty="0"/>
              <a:t> </a:t>
            </a:r>
            <a:r>
              <a:rPr lang="en-US" altLang="zh-CN" dirty="0"/>
              <a:t>stage.</a:t>
            </a:r>
          </a:p>
          <a:p>
            <a:r>
              <a:rPr lang="en-US" altLang="zh-CN" dirty="0"/>
              <a:t>This</a:t>
            </a:r>
            <a:r>
              <a:rPr lang="zh-CN" altLang="en-US" dirty="0"/>
              <a:t> </a:t>
            </a:r>
            <a:r>
              <a:rPr lang="en-US" altLang="zh-CN" dirty="0"/>
              <a:t>figure</a:t>
            </a:r>
            <a:r>
              <a:rPr lang="zh-CN" altLang="en-US" dirty="0"/>
              <a:t> </a:t>
            </a:r>
            <a:r>
              <a:rPr lang="en-US" altLang="zh-CN" dirty="0"/>
              <a:t>shows</a:t>
            </a:r>
            <a:r>
              <a:rPr lang="zh-CN" altLang="en-US" dirty="0"/>
              <a:t> </a:t>
            </a:r>
            <a:r>
              <a:rPr lang="en-US" altLang="zh-CN" dirty="0"/>
              <a:t>one</a:t>
            </a:r>
            <a:r>
              <a:rPr lang="zh-CN" altLang="en-US" dirty="0"/>
              <a:t> </a:t>
            </a:r>
            <a:r>
              <a:rPr lang="en-US" altLang="zh-CN" dirty="0"/>
              <a:t>trajectory</a:t>
            </a:r>
            <a:r>
              <a:rPr lang="zh-CN" altLang="en-US" dirty="0"/>
              <a:t> </a:t>
            </a:r>
            <a:r>
              <a:rPr lang="en-US" altLang="zh-CN" dirty="0"/>
              <a:t>during</a:t>
            </a:r>
            <a:r>
              <a:rPr lang="zh-CN" altLang="en-US" dirty="0"/>
              <a:t> </a:t>
            </a:r>
            <a:r>
              <a:rPr lang="en-US" altLang="zh-CN" dirty="0"/>
              <a:t>the</a:t>
            </a:r>
            <a:r>
              <a:rPr lang="zh-CN" altLang="en-US" dirty="0"/>
              <a:t> </a:t>
            </a:r>
            <a:r>
              <a:rPr lang="en-US" altLang="zh-CN" dirty="0"/>
              <a:t>training</a:t>
            </a:r>
            <a:r>
              <a:rPr lang="zh-CN" altLang="en-US" dirty="0"/>
              <a:t> </a:t>
            </a:r>
            <a:r>
              <a:rPr lang="en-US" altLang="zh-CN" dirty="0"/>
              <a:t>process.</a:t>
            </a:r>
            <a:r>
              <a:rPr lang="zh-CN" altLang="en-US" dirty="0"/>
              <a:t> </a:t>
            </a:r>
            <a:endParaRPr lang="en-US" altLang="zh-CN" dirty="0"/>
          </a:p>
          <a:p>
            <a:r>
              <a:rPr lang="en-US" altLang="zh-CN" dirty="0"/>
              <a:t>The</a:t>
            </a:r>
            <a:r>
              <a:rPr lang="zh-CN" altLang="en-US" dirty="0"/>
              <a:t> </a:t>
            </a:r>
            <a:r>
              <a:rPr lang="en-US" altLang="zh-CN" dirty="0"/>
              <a:t>plan</a:t>
            </a:r>
            <a:r>
              <a:rPr lang="zh-CN" altLang="en-US" dirty="0"/>
              <a:t> </a:t>
            </a:r>
            <a:r>
              <a:rPr lang="en-US" altLang="zh-CN" dirty="0"/>
              <a:t>evaluator</a:t>
            </a:r>
            <a:r>
              <a:rPr lang="zh-CN" altLang="en-US" dirty="0"/>
              <a:t> </a:t>
            </a:r>
            <a:r>
              <a:rPr lang="en-US" altLang="zh-CN" dirty="0"/>
              <a:t>will</a:t>
            </a:r>
            <a:r>
              <a:rPr lang="zh-CN" altLang="en-US" dirty="0"/>
              <a:t> </a:t>
            </a:r>
            <a:r>
              <a:rPr lang="en-US" altLang="zh-CN" dirty="0"/>
              <a:t>decide</a:t>
            </a:r>
            <a:r>
              <a:rPr lang="zh-CN" altLang="en-US" dirty="0"/>
              <a:t> </a:t>
            </a:r>
            <a:r>
              <a:rPr lang="en-US" altLang="zh-CN" dirty="0"/>
              <a:t>if</a:t>
            </a:r>
            <a:r>
              <a:rPr lang="zh-CN" altLang="en-US" dirty="0"/>
              <a:t> </a:t>
            </a:r>
            <a:r>
              <a:rPr lang="en-US" altLang="zh-CN" dirty="0"/>
              <a:t>the</a:t>
            </a:r>
            <a:r>
              <a:rPr lang="zh-CN" altLang="en-US" dirty="0"/>
              <a:t> </a:t>
            </a:r>
            <a:r>
              <a:rPr lang="en-US" altLang="zh-CN" dirty="0"/>
              <a:t>current</a:t>
            </a:r>
            <a:r>
              <a:rPr lang="zh-CN" altLang="en-US" dirty="0"/>
              <a:t> </a:t>
            </a:r>
            <a:r>
              <a:rPr lang="en-US" altLang="zh-CN" dirty="0"/>
              <a:t>topology</a:t>
            </a:r>
            <a:r>
              <a:rPr lang="zh-CN" altLang="en-US" dirty="0"/>
              <a:t> </a:t>
            </a:r>
            <a:r>
              <a:rPr lang="en-US" altLang="zh-CN" dirty="0"/>
              <a:t>satisfies</a:t>
            </a:r>
            <a:r>
              <a:rPr lang="zh-CN" altLang="en-US" dirty="0"/>
              <a:t> </a:t>
            </a:r>
            <a:r>
              <a:rPr lang="en-US" altLang="zh-CN" dirty="0"/>
              <a:t>all</a:t>
            </a:r>
            <a:r>
              <a:rPr lang="zh-CN" altLang="en-US" dirty="0"/>
              <a:t> </a:t>
            </a:r>
            <a:r>
              <a:rPr lang="en-US" altLang="zh-CN" dirty="0"/>
              <a:t>the</a:t>
            </a:r>
            <a:r>
              <a:rPr lang="zh-CN" altLang="en-US" dirty="0"/>
              <a:t> </a:t>
            </a:r>
            <a:r>
              <a:rPr lang="en-US" altLang="zh-CN" dirty="0"/>
              <a:t>operational</a:t>
            </a:r>
            <a:r>
              <a:rPr lang="zh-CN" altLang="en-US" dirty="0"/>
              <a:t> </a:t>
            </a:r>
            <a:r>
              <a:rPr lang="en-US" altLang="zh-CN" dirty="0"/>
              <a:t>requirements,</a:t>
            </a:r>
            <a:r>
              <a:rPr lang="zh-CN" altLang="en-US" dirty="0"/>
              <a:t> </a:t>
            </a:r>
            <a:endParaRPr lang="en-US" altLang="zh-CN" dirty="0"/>
          </a:p>
          <a:p>
            <a:r>
              <a:rPr lang="en-US" altLang="zh-CN" dirty="0"/>
              <a:t>such</a:t>
            </a:r>
            <a:r>
              <a:rPr lang="zh-CN" altLang="en-US" dirty="0"/>
              <a:t> </a:t>
            </a:r>
            <a:r>
              <a:rPr lang="en-US" altLang="zh-CN" dirty="0"/>
              <a:t>as</a:t>
            </a:r>
            <a:r>
              <a:rPr lang="zh-CN" altLang="en-US" dirty="0"/>
              <a:t> </a:t>
            </a:r>
            <a:r>
              <a:rPr lang="en-US" altLang="zh-CN" dirty="0"/>
              <a:t>being</a:t>
            </a:r>
            <a:r>
              <a:rPr lang="zh-CN" altLang="en-US" dirty="0"/>
              <a:t> </a:t>
            </a:r>
            <a:r>
              <a:rPr lang="en-US" altLang="zh-CN" dirty="0"/>
              <a:t>resilient</a:t>
            </a:r>
            <a:r>
              <a:rPr lang="zh-CN" altLang="en-US" dirty="0"/>
              <a:t> </a:t>
            </a:r>
            <a:r>
              <a:rPr lang="en-US" altLang="zh-CN" dirty="0"/>
              <a:t>to</a:t>
            </a:r>
            <a:r>
              <a:rPr lang="zh-CN" altLang="en-US" dirty="0"/>
              <a:t> </a:t>
            </a:r>
            <a:r>
              <a:rPr lang="en-US" altLang="zh-CN" dirty="0"/>
              <a:t>failures</a:t>
            </a:r>
            <a:r>
              <a:rPr lang="zh-CN" altLang="en-US" dirty="0"/>
              <a:t> </a:t>
            </a:r>
            <a:r>
              <a:rPr lang="en-US" altLang="zh-CN" dirty="0"/>
              <a:t>and</a:t>
            </a:r>
            <a:r>
              <a:rPr lang="zh-CN" altLang="en-US" dirty="0"/>
              <a:t> </a:t>
            </a:r>
            <a:r>
              <a:rPr lang="en-US" altLang="zh-CN" dirty="0"/>
              <a:t>meeting</a:t>
            </a:r>
            <a:r>
              <a:rPr lang="zh-CN" altLang="en-US" dirty="0"/>
              <a:t> </a:t>
            </a:r>
            <a:r>
              <a:rPr lang="en-US" altLang="zh-CN" dirty="0"/>
              <a:t>the</a:t>
            </a:r>
            <a:r>
              <a:rPr lang="zh-CN" altLang="en-US" dirty="0"/>
              <a:t> </a:t>
            </a:r>
            <a:r>
              <a:rPr lang="en-US" altLang="zh-CN" dirty="0"/>
              <a:t>traffic</a:t>
            </a:r>
            <a:r>
              <a:rPr lang="zh-CN" altLang="en-US" dirty="0"/>
              <a:t> </a:t>
            </a:r>
            <a:r>
              <a:rPr lang="en-US" altLang="zh-CN" dirty="0"/>
              <a:t>demand.</a:t>
            </a:r>
            <a:r>
              <a:rPr lang="zh-CN" altLang="en-US" dirty="0"/>
              <a:t> </a:t>
            </a:r>
            <a:endParaRPr lang="en-US" altLang="zh-CN" dirty="0"/>
          </a:p>
          <a:p>
            <a:r>
              <a:rPr lang="en-US" altLang="zh-CN" dirty="0"/>
              <a:t>If</a:t>
            </a:r>
            <a:r>
              <a:rPr lang="zh-CN" altLang="en-US" dirty="0"/>
              <a:t> </a:t>
            </a:r>
            <a:r>
              <a:rPr lang="en-US" altLang="zh-CN" dirty="0"/>
              <a:t>it</a:t>
            </a:r>
            <a:r>
              <a:rPr lang="zh-CN" altLang="en-US" dirty="0"/>
              <a:t> </a:t>
            </a:r>
            <a:r>
              <a:rPr lang="en-US" altLang="zh-CN" dirty="0"/>
              <a:t>is</a:t>
            </a:r>
            <a:r>
              <a:rPr lang="zh-CN" altLang="en-US" dirty="0"/>
              <a:t> </a:t>
            </a:r>
            <a:r>
              <a:rPr lang="en-US" altLang="zh-CN" dirty="0"/>
              <a:t>or</a:t>
            </a:r>
            <a:r>
              <a:rPr lang="zh-CN" altLang="en-US" dirty="0"/>
              <a:t> </a:t>
            </a:r>
            <a:r>
              <a:rPr lang="en-US" altLang="zh-CN" dirty="0"/>
              <a:t>the</a:t>
            </a:r>
            <a:r>
              <a:rPr lang="zh-CN" altLang="en-US" dirty="0"/>
              <a:t> </a:t>
            </a:r>
            <a:r>
              <a:rPr lang="en-US" altLang="zh-CN" dirty="0"/>
              <a:t>agent</a:t>
            </a:r>
            <a:r>
              <a:rPr lang="zh-CN" altLang="en-US" dirty="0"/>
              <a:t> </a:t>
            </a:r>
            <a:r>
              <a:rPr lang="en-US" altLang="zh-CN" dirty="0"/>
              <a:t>has</a:t>
            </a:r>
            <a:r>
              <a:rPr lang="zh-CN" altLang="en-US" dirty="0"/>
              <a:t> </a:t>
            </a:r>
            <a:r>
              <a:rPr lang="en-US" altLang="zh-CN" dirty="0"/>
              <a:t>taken</a:t>
            </a:r>
            <a:r>
              <a:rPr lang="zh-CN" altLang="en-US" dirty="0"/>
              <a:t> </a:t>
            </a:r>
            <a:r>
              <a:rPr lang="en-US" altLang="zh-CN" dirty="0"/>
              <a:t>a</a:t>
            </a:r>
            <a:r>
              <a:rPr lang="zh-CN" altLang="en-US" dirty="0"/>
              <a:t> </a:t>
            </a:r>
            <a:r>
              <a:rPr lang="en-US" altLang="zh-CN" dirty="0"/>
              <a:t>maximal</a:t>
            </a:r>
            <a:r>
              <a:rPr lang="zh-CN" altLang="en-US" dirty="0"/>
              <a:t> </a:t>
            </a:r>
            <a:r>
              <a:rPr lang="en-US" altLang="zh-CN" dirty="0"/>
              <a:t>number</a:t>
            </a:r>
            <a:r>
              <a:rPr lang="zh-CN" altLang="en-US" dirty="0"/>
              <a:t> </a:t>
            </a:r>
            <a:r>
              <a:rPr lang="en-US" altLang="zh-CN" dirty="0"/>
              <a:t>of</a:t>
            </a:r>
            <a:r>
              <a:rPr lang="zh-CN" altLang="en-US" dirty="0"/>
              <a:t> </a:t>
            </a:r>
            <a:r>
              <a:rPr lang="en-US" altLang="zh-CN" dirty="0"/>
              <a:t>actions,</a:t>
            </a:r>
            <a:r>
              <a:rPr lang="zh-CN" altLang="en-US" dirty="0"/>
              <a:t> </a:t>
            </a:r>
            <a:r>
              <a:rPr lang="en-US" altLang="zh-CN" dirty="0"/>
              <a:t>then</a:t>
            </a:r>
            <a:r>
              <a:rPr lang="zh-CN" altLang="en-US" dirty="0"/>
              <a:t> </a:t>
            </a:r>
            <a:r>
              <a:rPr lang="en-US" altLang="zh-CN" dirty="0"/>
              <a:t>the</a:t>
            </a:r>
            <a:r>
              <a:rPr lang="zh-CN" altLang="en-US" dirty="0"/>
              <a:t> </a:t>
            </a:r>
            <a:r>
              <a:rPr lang="en-US" altLang="zh-CN" dirty="0"/>
              <a:t>current</a:t>
            </a:r>
            <a:r>
              <a:rPr lang="zh-CN" altLang="en-US" dirty="0"/>
              <a:t> </a:t>
            </a:r>
            <a:r>
              <a:rPr lang="en-US" altLang="zh-CN" dirty="0"/>
              <a:t>trajectory</a:t>
            </a:r>
            <a:r>
              <a:rPr lang="zh-CN" altLang="en-US" dirty="0"/>
              <a:t> </a:t>
            </a:r>
            <a:r>
              <a:rPr lang="en-US" altLang="zh-CN" dirty="0"/>
              <a:t>will</a:t>
            </a:r>
            <a:r>
              <a:rPr lang="zh-CN" altLang="en-US" dirty="0"/>
              <a:t> </a:t>
            </a:r>
            <a:r>
              <a:rPr lang="en-US" altLang="zh-CN" dirty="0"/>
              <a:t>be</a:t>
            </a:r>
            <a:r>
              <a:rPr lang="zh-CN" altLang="en-US" dirty="0"/>
              <a:t> </a:t>
            </a:r>
            <a:r>
              <a:rPr lang="en-US" altLang="zh-CN" dirty="0"/>
              <a:t>terminated.</a:t>
            </a:r>
          </a:p>
          <a:p>
            <a:r>
              <a:rPr lang="en-US" altLang="zh-CN" dirty="0"/>
              <a:t>If</a:t>
            </a:r>
            <a:r>
              <a:rPr lang="zh-CN" altLang="en-US" dirty="0"/>
              <a:t> </a:t>
            </a:r>
            <a:r>
              <a:rPr lang="en-US" altLang="zh-CN" dirty="0"/>
              <a:t>not,</a:t>
            </a:r>
            <a:r>
              <a:rPr lang="zh-CN" altLang="en-US" dirty="0"/>
              <a:t> </a:t>
            </a:r>
            <a:r>
              <a:rPr lang="en-US" altLang="zh-CN" dirty="0"/>
              <a:t>the</a:t>
            </a:r>
            <a:r>
              <a:rPr lang="zh-CN" altLang="en-US" dirty="0"/>
              <a:t> </a:t>
            </a:r>
            <a:r>
              <a:rPr lang="en-US" altLang="zh-CN" dirty="0"/>
              <a:t>RL</a:t>
            </a:r>
            <a:r>
              <a:rPr lang="zh-CN" altLang="en-US" dirty="0"/>
              <a:t> </a:t>
            </a:r>
            <a:r>
              <a:rPr lang="en-US" altLang="zh-CN" dirty="0"/>
              <a:t>agent</a:t>
            </a:r>
            <a:r>
              <a:rPr lang="zh-CN" altLang="en-US" dirty="0"/>
              <a:t> </a:t>
            </a:r>
            <a:r>
              <a:rPr lang="en-US" altLang="zh-CN" dirty="0"/>
              <a:t>will</a:t>
            </a:r>
            <a:r>
              <a:rPr lang="zh-CN" altLang="en-US" dirty="0"/>
              <a:t> </a:t>
            </a:r>
            <a:r>
              <a:rPr lang="en-US" altLang="zh-CN" dirty="0"/>
              <a:t>intelligently</a:t>
            </a:r>
            <a:r>
              <a:rPr lang="zh-CN" altLang="en-US" dirty="0"/>
              <a:t> </a:t>
            </a:r>
            <a:r>
              <a:rPr lang="en-US" altLang="zh-CN" dirty="0"/>
              <a:t>select</a:t>
            </a:r>
            <a:r>
              <a:rPr lang="zh-CN" altLang="en-US" dirty="0"/>
              <a:t> </a:t>
            </a:r>
            <a:r>
              <a:rPr lang="en-US" altLang="zh-CN" dirty="0"/>
              <a:t>an</a:t>
            </a:r>
            <a:r>
              <a:rPr lang="zh-CN" altLang="en-US" dirty="0"/>
              <a:t> </a:t>
            </a:r>
            <a:r>
              <a:rPr lang="en-US" altLang="zh-CN" dirty="0"/>
              <a:t>IP</a:t>
            </a:r>
            <a:r>
              <a:rPr lang="zh-CN" altLang="en-US" dirty="0"/>
              <a:t> </a:t>
            </a:r>
            <a:r>
              <a:rPr lang="en-US" altLang="zh-CN" dirty="0"/>
              <a:t>link</a:t>
            </a:r>
            <a:r>
              <a:rPr lang="zh-CN" altLang="en-US" dirty="0"/>
              <a:t> </a:t>
            </a:r>
            <a:r>
              <a:rPr lang="en-US" altLang="zh-CN" dirty="0"/>
              <a:t>to</a:t>
            </a:r>
            <a:r>
              <a:rPr lang="zh-CN" altLang="en-US" dirty="0"/>
              <a:t> </a:t>
            </a:r>
            <a:r>
              <a:rPr lang="en-US" altLang="zh-CN" dirty="0"/>
              <a:t>augment</a:t>
            </a:r>
            <a:r>
              <a:rPr lang="zh-CN" altLang="en-US" dirty="0"/>
              <a:t> </a:t>
            </a:r>
            <a:r>
              <a:rPr lang="en-US" altLang="zh-CN" dirty="0"/>
              <a:t>its</a:t>
            </a:r>
            <a:r>
              <a:rPr lang="zh-CN" altLang="en-US" dirty="0"/>
              <a:t> </a:t>
            </a:r>
            <a:r>
              <a:rPr lang="en-US" altLang="zh-CN" dirty="0"/>
              <a:t>capacity.</a:t>
            </a:r>
          </a:p>
          <a:p>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15</a:t>
            </a:fld>
            <a:endParaRPr lang="en-US" dirty="0"/>
          </a:p>
        </p:txBody>
      </p:sp>
    </p:spTree>
    <p:extLst>
      <p:ext uri="{BB962C8B-B14F-4D97-AF65-F5344CB8AC3E}">
        <p14:creationId xmlns:p14="http://schemas.microsoft.com/office/powerpoint/2010/main" val="28954800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a:t>
            </a:r>
            <a:r>
              <a:rPr lang="zh-CN" altLang="en-US" dirty="0"/>
              <a:t> </a:t>
            </a:r>
            <a:r>
              <a:rPr lang="en-US" altLang="zh-CN" dirty="0"/>
              <a:t>are</a:t>
            </a:r>
            <a:r>
              <a:rPr lang="zh-CN" altLang="en-US" dirty="0"/>
              <a:t> </a:t>
            </a:r>
            <a:r>
              <a:rPr lang="en-US" altLang="zh-CN" dirty="0"/>
              <a:t>two</a:t>
            </a:r>
            <a:r>
              <a:rPr lang="zh-CN" altLang="en-US" dirty="0"/>
              <a:t> </a:t>
            </a:r>
            <a:r>
              <a:rPr lang="en-US" altLang="zh-CN" dirty="0"/>
              <a:t>optimizations</a:t>
            </a:r>
            <a:r>
              <a:rPr lang="zh-CN" altLang="en-US" dirty="0"/>
              <a:t> </a:t>
            </a:r>
            <a:r>
              <a:rPr lang="en-US" altLang="zh-CN" dirty="0"/>
              <a:t>we</a:t>
            </a:r>
            <a:r>
              <a:rPr lang="zh-CN" altLang="en-US" dirty="0"/>
              <a:t> </a:t>
            </a:r>
            <a:r>
              <a:rPr lang="en-US" altLang="zh-CN" dirty="0"/>
              <a:t>made</a:t>
            </a:r>
            <a:r>
              <a:rPr lang="zh-CN" altLang="en-US" dirty="0"/>
              <a:t> </a:t>
            </a:r>
            <a:r>
              <a:rPr lang="en-US" altLang="zh-CN" dirty="0"/>
              <a:t>in</a:t>
            </a:r>
            <a:r>
              <a:rPr lang="zh-CN" altLang="en-US" dirty="0"/>
              <a:t> </a:t>
            </a:r>
            <a:r>
              <a:rPr lang="en-US" altLang="zh-CN" dirty="0"/>
              <a:t>the</a:t>
            </a:r>
            <a:r>
              <a:rPr lang="zh-CN" altLang="en-US" dirty="0"/>
              <a:t> </a:t>
            </a:r>
            <a:r>
              <a:rPr lang="en-US" altLang="zh-CN" dirty="0"/>
              <a:t>training</a:t>
            </a:r>
            <a:r>
              <a:rPr lang="zh-CN" altLang="en-US" dirty="0"/>
              <a:t> </a:t>
            </a:r>
            <a:r>
              <a:rPr lang="en-US" altLang="zh-CN" dirty="0"/>
              <a:t>process.</a:t>
            </a:r>
          </a:p>
          <a:p>
            <a:r>
              <a:rPr lang="en-US" altLang="zh-CN" dirty="0"/>
              <a:t>First,</a:t>
            </a:r>
            <a:r>
              <a:rPr lang="zh-CN" altLang="en-US" dirty="0"/>
              <a:t> </a:t>
            </a:r>
            <a:r>
              <a:rPr lang="en-US" altLang="zh-CN" dirty="0"/>
              <a:t>we</a:t>
            </a:r>
            <a:r>
              <a:rPr lang="zh-CN" altLang="en-US" dirty="0"/>
              <a:t> </a:t>
            </a:r>
            <a:r>
              <a:rPr lang="en-US" altLang="zh-CN" dirty="0"/>
              <a:t>only</a:t>
            </a:r>
            <a:r>
              <a:rPr lang="zh-CN" altLang="en-US" dirty="0"/>
              <a:t> </a:t>
            </a:r>
            <a:r>
              <a:rPr lang="en-US" altLang="zh-CN" dirty="0"/>
              <a:t>allow</a:t>
            </a:r>
            <a:r>
              <a:rPr lang="zh-CN" altLang="en-US" dirty="0"/>
              <a:t> </a:t>
            </a:r>
            <a:r>
              <a:rPr lang="en-US" altLang="zh-CN" dirty="0"/>
              <a:t>adding</a:t>
            </a:r>
            <a:r>
              <a:rPr lang="zh-CN" altLang="en-US" dirty="0"/>
              <a:t> </a:t>
            </a:r>
            <a:r>
              <a:rPr lang="en-US" altLang="zh-CN" dirty="0"/>
              <a:t>capacity</a:t>
            </a:r>
            <a:r>
              <a:rPr lang="zh-CN" altLang="en-US" dirty="0"/>
              <a:t> </a:t>
            </a:r>
            <a:r>
              <a:rPr lang="en-US" altLang="zh-CN" dirty="0"/>
              <a:t>in</a:t>
            </a:r>
            <a:r>
              <a:rPr lang="zh-CN" altLang="en-US" dirty="0"/>
              <a:t> </a:t>
            </a:r>
            <a:r>
              <a:rPr lang="en-US" altLang="zh-CN" dirty="0"/>
              <a:t>action</a:t>
            </a:r>
            <a:r>
              <a:rPr lang="zh-CN" altLang="en-US" dirty="0"/>
              <a:t> </a:t>
            </a:r>
            <a:r>
              <a:rPr lang="en-US" altLang="zh-CN" dirty="0"/>
              <a:t>space.</a:t>
            </a:r>
          </a:p>
          <a:p>
            <a:r>
              <a:rPr lang="en-US" altLang="zh-CN" dirty="0"/>
              <a:t>Compared</a:t>
            </a:r>
            <a:r>
              <a:rPr lang="zh-CN" altLang="en-US" dirty="0"/>
              <a:t> </a:t>
            </a:r>
            <a:r>
              <a:rPr lang="en-US" altLang="zh-CN" dirty="0"/>
              <a:t>to</a:t>
            </a:r>
            <a:r>
              <a:rPr lang="zh-CN" altLang="en-US" dirty="0"/>
              <a:t> </a:t>
            </a:r>
            <a:r>
              <a:rPr lang="en-US" altLang="zh-CN" dirty="0"/>
              <a:t>an</a:t>
            </a:r>
            <a:r>
              <a:rPr lang="zh-CN" altLang="en-US" dirty="0"/>
              <a:t> </a:t>
            </a:r>
            <a:r>
              <a:rPr lang="en-US" altLang="zh-CN" dirty="0"/>
              <a:t>action</a:t>
            </a:r>
            <a:r>
              <a:rPr lang="zh-CN" altLang="en-US" dirty="0"/>
              <a:t> </a:t>
            </a:r>
            <a:r>
              <a:rPr lang="en-US" altLang="zh-CN" dirty="0"/>
              <a:t>space</a:t>
            </a:r>
            <a:r>
              <a:rPr lang="zh-CN" altLang="en-US" dirty="0"/>
              <a:t> </a:t>
            </a:r>
            <a:r>
              <a:rPr lang="en-US" altLang="zh-CN" dirty="0"/>
              <a:t>which</a:t>
            </a:r>
            <a:r>
              <a:rPr lang="zh-CN" altLang="en-US" dirty="0"/>
              <a:t> </a:t>
            </a:r>
            <a:r>
              <a:rPr lang="en-US" altLang="zh-CN" dirty="0"/>
              <a:t>allows</a:t>
            </a:r>
            <a:r>
              <a:rPr lang="zh-CN" altLang="en-US" dirty="0"/>
              <a:t> </a:t>
            </a:r>
            <a:r>
              <a:rPr lang="en-US" altLang="zh-CN" dirty="0"/>
              <a:t>both</a:t>
            </a:r>
            <a:r>
              <a:rPr lang="zh-CN" altLang="en-US" dirty="0"/>
              <a:t> </a:t>
            </a:r>
            <a:r>
              <a:rPr lang="en-US" altLang="zh-CN" dirty="0"/>
              <a:t>adding</a:t>
            </a:r>
            <a:r>
              <a:rPr lang="zh-CN" altLang="en-US" dirty="0"/>
              <a:t> </a:t>
            </a:r>
            <a:r>
              <a:rPr lang="en-US" altLang="zh-CN" dirty="0"/>
              <a:t>and</a:t>
            </a:r>
            <a:r>
              <a:rPr lang="zh-CN" altLang="en-US" dirty="0"/>
              <a:t> </a:t>
            </a:r>
            <a:r>
              <a:rPr lang="en-US" altLang="zh-CN" dirty="0"/>
              <a:t>reducing,</a:t>
            </a:r>
            <a:r>
              <a:rPr lang="zh-CN" altLang="en-US" dirty="0"/>
              <a:t> </a:t>
            </a:r>
            <a:endParaRPr lang="en-US" altLang="zh-CN" dirty="0"/>
          </a:p>
          <a:p>
            <a:r>
              <a:rPr lang="en-US" altLang="zh-CN" dirty="0"/>
              <a:t>only</a:t>
            </a:r>
            <a:r>
              <a:rPr lang="zh-CN" altLang="en-US" dirty="0"/>
              <a:t> </a:t>
            </a:r>
            <a:r>
              <a:rPr lang="en-US" altLang="zh-CN" dirty="0"/>
              <a:t>allowing</a:t>
            </a:r>
            <a:r>
              <a:rPr lang="zh-CN" altLang="en-US" dirty="0"/>
              <a:t> </a:t>
            </a:r>
            <a:r>
              <a:rPr lang="en-US" altLang="zh-CN" dirty="0"/>
              <a:t>adding</a:t>
            </a:r>
            <a:r>
              <a:rPr lang="zh-CN" altLang="en-US" dirty="0"/>
              <a:t> </a:t>
            </a:r>
            <a:r>
              <a:rPr lang="en-US" altLang="zh-CN" dirty="0"/>
              <a:t>leads</a:t>
            </a:r>
            <a:r>
              <a:rPr lang="zh-CN" altLang="en-US" dirty="0"/>
              <a:t> </a:t>
            </a:r>
            <a:r>
              <a:rPr lang="en-US" altLang="zh-CN" dirty="0"/>
              <a:t>to</a:t>
            </a:r>
            <a:r>
              <a:rPr lang="zh-CN" altLang="en-US" dirty="0"/>
              <a:t> </a:t>
            </a:r>
            <a:r>
              <a:rPr lang="en-US" altLang="zh-CN" dirty="0"/>
              <a:t>a</a:t>
            </a:r>
            <a:r>
              <a:rPr lang="zh-CN" altLang="en-US" dirty="0"/>
              <a:t> </a:t>
            </a:r>
            <a:r>
              <a:rPr lang="en-US" altLang="zh-CN" dirty="0"/>
              <a:t>smaller</a:t>
            </a:r>
            <a:r>
              <a:rPr lang="zh-CN" altLang="en-US" dirty="0"/>
              <a:t> </a:t>
            </a:r>
            <a:r>
              <a:rPr lang="en-US" altLang="zh-CN" dirty="0"/>
              <a:t>action</a:t>
            </a:r>
            <a:r>
              <a:rPr lang="zh-CN" altLang="en-US" dirty="0"/>
              <a:t> </a:t>
            </a:r>
            <a:r>
              <a:rPr lang="en-US" altLang="zh-CN" dirty="0"/>
              <a:t>space</a:t>
            </a:r>
            <a:r>
              <a:rPr lang="zh-CN" altLang="en-US" dirty="0"/>
              <a:t> </a:t>
            </a:r>
            <a:r>
              <a:rPr lang="en-US" altLang="zh-CN" dirty="0"/>
              <a:t>and</a:t>
            </a:r>
            <a:r>
              <a:rPr lang="zh-CN" altLang="en-US" dirty="0"/>
              <a:t> </a:t>
            </a:r>
            <a:endParaRPr lang="en-US" altLang="zh-CN" dirty="0"/>
          </a:p>
          <a:p>
            <a:r>
              <a:rPr lang="en-US" altLang="zh-CN" dirty="0"/>
              <a:t>a</a:t>
            </a:r>
            <a:r>
              <a:rPr lang="zh-CN" altLang="en-US" dirty="0"/>
              <a:t> </a:t>
            </a:r>
            <a:r>
              <a:rPr lang="en-US" altLang="zh-CN" dirty="0"/>
              <a:t>stable</a:t>
            </a:r>
            <a:r>
              <a:rPr lang="zh-CN" altLang="en-US" dirty="0"/>
              <a:t> </a:t>
            </a:r>
            <a:r>
              <a:rPr lang="en-US" altLang="zh-CN" dirty="0"/>
              <a:t>and</a:t>
            </a:r>
            <a:r>
              <a:rPr lang="zh-CN" altLang="en-US" dirty="0"/>
              <a:t> </a:t>
            </a:r>
            <a:r>
              <a:rPr lang="en-US" altLang="zh-CN" dirty="0"/>
              <a:t>simple</a:t>
            </a:r>
            <a:r>
              <a:rPr lang="zh-CN" altLang="en-US" dirty="0"/>
              <a:t> </a:t>
            </a:r>
            <a:r>
              <a:rPr lang="en-US" altLang="zh-CN" dirty="0"/>
              <a:t>training</a:t>
            </a:r>
            <a:r>
              <a:rPr lang="zh-CN" altLang="en-US" dirty="0"/>
              <a:t> </a:t>
            </a:r>
            <a:r>
              <a:rPr lang="en-US" altLang="zh-CN" dirty="0"/>
              <a:t>process.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size of the action space with only adding capacity is half of that with both adding and reducing</a:t>
            </a:r>
            <a:endParaRPr lang="en-US" altLang="zh-CN" dirty="0"/>
          </a:p>
          <a:p>
            <a:r>
              <a:rPr lang="en-US" altLang="zh-CN" dirty="0"/>
              <a:t>Second,</a:t>
            </a:r>
            <a:r>
              <a:rPr lang="zh-CN" altLang="en-US" dirty="0"/>
              <a:t> </a:t>
            </a:r>
            <a:r>
              <a:rPr lang="en-US" altLang="zh-CN" dirty="0"/>
              <a:t>t</a:t>
            </a:r>
            <a:r>
              <a:rPr lang="en-US" sz="1200" kern="1200" dirty="0">
                <a:solidFill>
                  <a:schemeClr val="tx1"/>
                </a:solidFill>
                <a:effectLst/>
                <a:latin typeface="+mn-lt"/>
                <a:ea typeface="+mn-ea"/>
                <a:cs typeface="+mn-cs"/>
              </a:rPr>
              <a:t>he </a:t>
            </a:r>
            <a:r>
              <a:rPr lang="en-US" altLang="zh-CN" sz="1200" kern="1200" dirty="0">
                <a:solidFill>
                  <a:schemeClr val="tx1"/>
                </a:solidFill>
                <a:effectLst/>
                <a:latin typeface="+mn-lt"/>
                <a:ea typeface="+mn-ea"/>
                <a:cs typeface="+mn-cs"/>
              </a:rPr>
              <a:t>final</a:t>
            </a:r>
            <a:r>
              <a:rPr lang="en-US" sz="1200" kern="1200" dirty="0">
                <a:solidFill>
                  <a:schemeClr val="tx1"/>
                </a:solidFill>
                <a:effectLst/>
                <a:latin typeface="+mn-lt"/>
                <a:ea typeface="+mn-ea"/>
                <a:cs typeface="+mn-cs"/>
              </a:rPr>
              <a:t> reward is the cost of a network plan. </a:t>
            </a:r>
          </a:p>
          <a:p>
            <a:r>
              <a:rPr lang="en-US" sz="1200" kern="1200" dirty="0">
                <a:solidFill>
                  <a:schemeClr val="tx1"/>
                </a:solidFill>
                <a:effectLst/>
                <a:latin typeface="+mn-lt"/>
                <a:ea typeface="+mn-ea"/>
                <a:cs typeface="+mn-cs"/>
              </a:rPr>
              <a:t>While in principle we could return the cost of a network plan as a single final reward to the agent after generating a feasible solution, </a:t>
            </a:r>
          </a:p>
          <a:p>
            <a:r>
              <a:rPr lang="en-US" sz="1200" kern="1200" dirty="0">
                <a:solidFill>
                  <a:schemeClr val="tx1"/>
                </a:solidFill>
                <a:effectLst/>
                <a:latin typeface="+mn-lt"/>
                <a:ea typeface="+mn-ea"/>
                <a:cs typeface="+mn-cs"/>
              </a:rPr>
              <a:t>it would be hard to train the agent effectively, especially </a:t>
            </a:r>
            <a:r>
              <a:rPr lang="en-US" altLang="zh-CN" sz="1200" kern="1200" dirty="0">
                <a:solidFill>
                  <a:schemeClr val="tx1"/>
                </a:solidFill>
                <a:effectLst/>
                <a:latin typeface="+mn-lt"/>
                <a:ea typeface="+mn-ea"/>
                <a:cs typeface="+mn-cs"/>
              </a:rPr>
              <a:t>in</a:t>
            </a:r>
            <a:r>
              <a:rPr lang="en-US" sz="1200" kern="1200" dirty="0">
                <a:solidFill>
                  <a:schemeClr val="tx1"/>
                </a:solidFill>
                <a:effectLst/>
                <a:latin typeface="+mn-lt"/>
                <a:ea typeface="+mn-ea"/>
                <a:cs typeface="+mn-cs"/>
              </a:rPr>
              <a:t> the cases with long trajectories where thousands of steps are needed for a feasible solution.</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To</a:t>
            </a:r>
            <a:r>
              <a:rPr lang="zh-CN" altLang="en-US" dirty="0"/>
              <a:t> </a:t>
            </a:r>
            <a:r>
              <a:rPr lang="en-US" altLang="zh-CN" dirty="0"/>
              <a:t>generate</a:t>
            </a:r>
            <a:r>
              <a:rPr lang="zh-CN" altLang="en-US" dirty="0"/>
              <a:t> </a:t>
            </a:r>
            <a:r>
              <a:rPr lang="en-US" altLang="zh-CN" dirty="0"/>
              <a:t>dense</a:t>
            </a:r>
            <a:r>
              <a:rPr lang="zh-CN" altLang="en-US" dirty="0"/>
              <a:t> </a:t>
            </a:r>
            <a:r>
              <a:rPr lang="en-US" altLang="zh-CN" dirty="0"/>
              <a:t>rewards,</a:t>
            </a:r>
            <a:r>
              <a:rPr lang="zh-CN" altLang="en-US" dirty="0"/>
              <a:t> </a:t>
            </a:r>
            <a:r>
              <a:rPr lang="en-US" altLang="zh-CN" dirty="0"/>
              <a:t>we</a:t>
            </a:r>
            <a:r>
              <a:rPr lang="zh-CN" altLang="en-US" dirty="0"/>
              <a:t> </a:t>
            </a:r>
            <a:r>
              <a:rPr lang="en-US" altLang="zh-CN" dirty="0"/>
              <a:t>use</a:t>
            </a:r>
            <a:r>
              <a:rPr lang="zh-CN" altLang="en-US" dirty="0"/>
              <a:t> </a:t>
            </a:r>
            <a:r>
              <a:rPr lang="en-US" altLang="zh-CN" dirty="0"/>
              <a:t>the</a:t>
            </a:r>
            <a:r>
              <a:rPr lang="zh-CN" altLang="en-US" dirty="0"/>
              <a:t> </a:t>
            </a:r>
            <a:r>
              <a:rPr lang="en-US" altLang="zh-CN" dirty="0"/>
              <a:t>cost</a:t>
            </a:r>
            <a:r>
              <a:rPr lang="zh-CN" altLang="en-US" dirty="0"/>
              <a:t> </a:t>
            </a:r>
            <a:r>
              <a:rPr lang="en-US" altLang="zh-CN" dirty="0"/>
              <a:t>of</a:t>
            </a:r>
            <a:r>
              <a:rPr lang="zh-CN" altLang="en-US" dirty="0"/>
              <a:t> </a:t>
            </a:r>
            <a:r>
              <a:rPr lang="en-US" altLang="zh-CN" dirty="0"/>
              <a:t>newly</a:t>
            </a:r>
            <a:r>
              <a:rPr lang="zh-CN" altLang="en-US" dirty="0"/>
              <a:t> </a:t>
            </a:r>
            <a:r>
              <a:rPr lang="en-US" altLang="zh-CN" dirty="0"/>
              <a:t>added</a:t>
            </a:r>
            <a:r>
              <a:rPr lang="zh-CN" altLang="en-US" dirty="0"/>
              <a:t> </a:t>
            </a:r>
            <a:r>
              <a:rPr lang="en-US" altLang="zh-CN" dirty="0"/>
              <a:t>capacity</a:t>
            </a:r>
            <a:r>
              <a:rPr lang="zh-CN" altLang="en-US" dirty="0"/>
              <a:t> </a:t>
            </a:r>
            <a:r>
              <a:rPr lang="en-US" altLang="zh-CN" dirty="0"/>
              <a:t>as</a:t>
            </a:r>
            <a:r>
              <a:rPr lang="zh-CN" altLang="en-US" dirty="0"/>
              <a:t> </a:t>
            </a:r>
            <a:r>
              <a:rPr lang="en-US" altLang="zh-CN" dirty="0"/>
              <a:t>the</a:t>
            </a:r>
            <a:r>
              <a:rPr lang="zh-CN" altLang="en-US" dirty="0"/>
              <a:t> </a:t>
            </a:r>
            <a:r>
              <a:rPr lang="en-US" altLang="zh-CN" dirty="0"/>
              <a:t>intermediate</a:t>
            </a:r>
            <a:r>
              <a:rPr lang="zh-CN" altLang="en-US" dirty="0"/>
              <a:t> </a:t>
            </a:r>
            <a:r>
              <a:rPr lang="en-US" altLang="zh-CN" dirty="0"/>
              <a:t>reward</a:t>
            </a:r>
            <a:r>
              <a:rPr lang="zh-CN" altLang="en-US" dirty="0"/>
              <a:t> </a:t>
            </a:r>
            <a:r>
              <a:rPr lang="en-US" altLang="zh-CN" dirty="0"/>
              <a:t>for</a:t>
            </a:r>
            <a:r>
              <a:rPr lang="zh-CN" altLang="en-US" dirty="0"/>
              <a:t> </a:t>
            </a:r>
            <a:r>
              <a:rPr lang="en-US" altLang="zh-CN" dirty="0"/>
              <a:t>each</a:t>
            </a:r>
            <a:r>
              <a:rPr lang="zh-CN" altLang="en-US" dirty="0"/>
              <a:t> </a:t>
            </a:r>
            <a:r>
              <a:rPr lang="en-US" altLang="zh-CN" dirty="0"/>
              <a:t>step.</a:t>
            </a:r>
          </a:p>
        </p:txBody>
      </p:sp>
      <p:sp>
        <p:nvSpPr>
          <p:cNvPr id="4" name="Slide Number Placeholder 3"/>
          <p:cNvSpPr>
            <a:spLocks noGrp="1"/>
          </p:cNvSpPr>
          <p:nvPr>
            <p:ph type="sldNum" sz="quarter" idx="5"/>
          </p:nvPr>
        </p:nvSpPr>
        <p:spPr/>
        <p:txBody>
          <a:bodyPr/>
          <a:lstStyle/>
          <a:p>
            <a:fld id="{66D2EBF9-689D-0A4D-989B-45A2E0D9B7CF}" type="slidenum">
              <a:rPr lang="en-US" smtClean="0"/>
              <a:pPr/>
              <a:t>16</a:t>
            </a:fld>
            <a:endParaRPr lang="en-US" dirty="0"/>
          </a:p>
        </p:txBody>
      </p:sp>
    </p:spTree>
    <p:extLst>
      <p:ext uri="{BB962C8B-B14F-4D97-AF65-F5344CB8AC3E}">
        <p14:creationId xmlns:p14="http://schemas.microsoft.com/office/powerpoint/2010/main" val="3087076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Then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show</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network</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architecture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agent.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learn an actor which gives a probability distribution of next-step action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given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current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topology,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a critic that outputs a value to evaluate the current topology.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altLang="zh-CN" sz="1200" kern="1200" dirty="0">
                <a:solidFill>
                  <a:schemeClr val="tx1"/>
                </a:solidFill>
                <a:effectLst/>
                <a:latin typeface="+mn-lt"/>
                <a:ea typeface="+mn-ea"/>
                <a:cs typeface="+mn-cs"/>
              </a:rPr>
              <a:t>actor</a:t>
            </a:r>
            <a:r>
              <a:rPr lang="en-US" sz="1200" kern="1200" dirty="0">
                <a:solidFill>
                  <a:schemeClr val="tx1"/>
                </a:solidFill>
                <a:effectLst/>
                <a:latin typeface="+mn-lt"/>
                <a:ea typeface="+mn-ea"/>
                <a:cs typeface="+mn-cs"/>
              </a:rPr>
              <a:t> and </a:t>
            </a:r>
            <a:r>
              <a:rPr lang="en-US" altLang="zh-CN" sz="1200" kern="1200" dirty="0">
                <a:solidFill>
                  <a:schemeClr val="tx1"/>
                </a:solidFill>
                <a:effectLst/>
                <a:latin typeface="+mn-lt"/>
                <a:ea typeface="+mn-ea"/>
                <a:cs typeface="+mn-cs"/>
              </a:rPr>
              <a:t>critic</a:t>
            </a:r>
            <a:r>
              <a:rPr lang="en-US" sz="1200" kern="1200" dirty="0">
                <a:solidFill>
                  <a:schemeClr val="tx1"/>
                </a:solidFill>
                <a:effectLst/>
                <a:latin typeface="+mn-lt"/>
                <a:ea typeface="+mn-ea"/>
                <a:cs typeface="+mn-cs"/>
              </a:rPr>
              <a:t> network are both simple Multilayer Perceptron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Actor-Critic algorithm is known to be more stable and efficient than the simple policy-gradient algorithm</a:t>
            </a:r>
            <a:r>
              <a:rPr lang="en-US" altLang="zh-CN"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17</a:t>
            </a:fld>
            <a:endParaRPr lang="en-US" dirty="0"/>
          </a:p>
        </p:txBody>
      </p:sp>
    </p:spTree>
    <p:extLst>
      <p:ext uri="{BB962C8B-B14F-4D97-AF65-F5344CB8AC3E}">
        <p14:creationId xmlns:p14="http://schemas.microsoft.com/office/powerpoint/2010/main" val="312682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action mask</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used</a:t>
            </a:r>
            <a:r>
              <a:rPr lang="en-US" sz="1200" kern="1200" dirty="0">
                <a:solidFill>
                  <a:schemeClr val="tx1"/>
                </a:solidFill>
                <a:effectLst/>
                <a:latin typeface="+mn-lt"/>
                <a:ea typeface="+mn-ea"/>
                <a:cs typeface="+mn-cs"/>
              </a:rPr>
              <a:t> to handle the spectrum consumption constraints.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mask turns off the IP links if adding more capacity to these links would violate the spectrum consumption constraints.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e will talk about how to use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graph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neural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network</a:t>
            </a:r>
            <a:r>
              <a:rPr 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GNN</a:t>
            </a:r>
            <a:r>
              <a:rPr lang="en-US" altLang="zh-C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to generate graph embedding </a:t>
            </a:r>
            <a:r>
              <a:rPr lang="en-US" altLang="zh-CN" sz="1200" kern="1200" dirty="0">
                <a:solidFill>
                  <a:schemeClr val="tx1"/>
                </a:solidFill>
                <a:effectLst/>
                <a:latin typeface="+mn-lt"/>
                <a:ea typeface="+mn-ea"/>
                <a:cs typeface="+mn-cs"/>
              </a:rPr>
              <a:t>from</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network</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topology</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later.</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96865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Then,</a:t>
            </a:r>
            <a:r>
              <a:rPr lang="zh-CN" altLang="en-US" sz="1200" kern="1200" dirty="0">
                <a:solidFill>
                  <a:schemeClr val="tx1"/>
                </a:solidFill>
                <a:effectLst/>
                <a:latin typeface="+mn-lt"/>
                <a:ea typeface="+mn-ea"/>
                <a:cs typeface="+mn-cs"/>
              </a:rPr>
              <a:t> </a:t>
            </a:r>
            <a:r>
              <a:rPr lang="en-US" altLang="zh-CN" dirty="0"/>
              <a:t>challenge</a:t>
            </a:r>
            <a:r>
              <a:rPr lang="zh-CN" altLang="en-US" dirty="0"/>
              <a:t> </a:t>
            </a:r>
            <a:r>
              <a:rPr lang="en-US" altLang="zh-CN" dirty="0"/>
              <a:t>3</a:t>
            </a:r>
            <a:r>
              <a:rPr lang="zh-CN" altLang="en-US" dirty="0"/>
              <a:t> </a:t>
            </a:r>
            <a:r>
              <a:rPr lang="en-US" altLang="zh-CN" dirty="0"/>
              <a:t>is</a:t>
            </a:r>
            <a:r>
              <a:rPr lang="zh-CN" altLang="en-US" dirty="0"/>
              <a:t> </a:t>
            </a:r>
            <a:r>
              <a:rPr lang="en-US" altLang="zh-CN" dirty="0"/>
              <a:t>how</a:t>
            </a:r>
            <a:r>
              <a:rPr lang="zh-CN" altLang="en-US" dirty="0"/>
              <a:t> </a:t>
            </a:r>
            <a:r>
              <a:rPr lang="en-US" altLang="zh-CN" dirty="0"/>
              <a:t>to</a:t>
            </a:r>
            <a:r>
              <a:rPr lang="zh-CN" altLang="en-US" dirty="0"/>
              <a:t> </a:t>
            </a:r>
            <a:r>
              <a:rPr lang="en-US" altLang="zh-CN" dirty="0"/>
              <a:t>encode</a:t>
            </a:r>
            <a:r>
              <a:rPr lang="zh-CN" altLang="en-US" dirty="0"/>
              <a:t> </a:t>
            </a:r>
            <a:r>
              <a:rPr lang="en-US" altLang="zh-CN" dirty="0"/>
              <a:t>the</a:t>
            </a:r>
            <a:r>
              <a:rPr lang="zh-CN" altLang="en-US" dirty="0"/>
              <a:t> </a:t>
            </a:r>
            <a:r>
              <a:rPr lang="en-US" altLang="zh-CN" dirty="0"/>
              <a:t>network</a:t>
            </a:r>
            <a:r>
              <a:rPr lang="zh-CN" altLang="en-US" dirty="0"/>
              <a:t> </a:t>
            </a:r>
            <a:r>
              <a:rPr lang="en-US" altLang="zh-CN" dirty="0"/>
              <a:t>topology</a:t>
            </a:r>
            <a:r>
              <a:rPr lang="zh-CN" altLang="en-US" dirty="0"/>
              <a:t> </a:t>
            </a:r>
            <a:r>
              <a:rPr lang="en-US" altLang="zh-CN" dirty="0"/>
              <a:t>to</a:t>
            </a:r>
            <a:r>
              <a:rPr lang="zh-CN" altLang="en-US" dirty="0"/>
              <a:t> </a:t>
            </a:r>
            <a:r>
              <a:rPr lang="en-US" altLang="zh-CN" dirty="0"/>
              <a:t>generate</a:t>
            </a:r>
            <a:r>
              <a:rPr lang="zh-CN" altLang="en-US" dirty="0"/>
              <a:t> </a:t>
            </a:r>
            <a:r>
              <a:rPr lang="en-US" altLang="zh-CN" dirty="0"/>
              <a:t>the</a:t>
            </a:r>
            <a:r>
              <a:rPr lang="zh-CN" altLang="en-US" dirty="0"/>
              <a:t> </a:t>
            </a:r>
            <a:r>
              <a:rPr lang="en-US" altLang="zh-CN" dirty="0"/>
              <a:t>graph</a:t>
            </a:r>
            <a:r>
              <a:rPr lang="zh-CN" altLang="en-US" dirty="0"/>
              <a:t> </a:t>
            </a:r>
            <a:r>
              <a:rPr lang="en-US" altLang="zh-CN" dirty="0"/>
              <a:t>embedding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19</a:t>
            </a:fld>
            <a:endParaRPr lang="en-US" dirty="0"/>
          </a:p>
        </p:txBody>
      </p:sp>
    </p:spTree>
    <p:extLst>
      <p:ext uri="{BB962C8B-B14F-4D97-AF65-F5344CB8AC3E}">
        <p14:creationId xmlns:p14="http://schemas.microsoft.com/office/powerpoint/2010/main" val="347640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Large</a:t>
            </a:r>
            <a:r>
              <a:rPr lang="zh-CN" altLang="en-US" dirty="0"/>
              <a:t> </a:t>
            </a:r>
            <a:r>
              <a:rPr lang="en-US" altLang="zh-CN" dirty="0"/>
              <a:t>content</a:t>
            </a:r>
            <a:r>
              <a:rPr lang="zh-CN" altLang="en-US" dirty="0"/>
              <a:t> </a:t>
            </a:r>
            <a:r>
              <a:rPr lang="en-US" altLang="zh-CN" dirty="0"/>
              <a:t>service</a:t>
            </a:r>
            <a:r>
              <a:rPr lang="zh-CN" altLang="en-US" dirty="0"/>
              <a:t> </a:t>
            </a:r>
            <a:r>
              <a:rPr lang="en-US" altLang="zh-CN" dirty="0"/>
              <a:t>providers</a:t>
            </a:r>
            <a:r>
              <a:rPr lang="zh-CN" altLang="en-US" dirty="0"/>
              <a:t> </a:t>
            </a:r>
            <a:r>
              <a:rPr lang="en-US" altLang="zh-CN" dirty="0"/>
              <a:t>usually</a:t>
            </a:r>
            <a:r>
              <a:rPr lang="zh-CN" altLang="en-US" dirty="0"/>
              <a:t> </a:t>
            </a:r>
            <a:r>
              <a:rPr lang="en-US" altLang="zh-CN" dirty="0"/>
              <a:t>operate</a:t>
            </a:r>
            <a:r>
              <a:rPr lang="zh-CN" altLang="en-US" dirty="0"/>
              <a:t> </a:t>
            </a:r>
            <a:r>
              <a:rPr lang="en-US" altLang="zh-CN" dirty="0"/>
              <a:t>a</a:t>
            </a:r>
            <a:r>
              <a:rPr lang="zh-CN" altLang="en-US" dirty="0"/>
              <a:t> </a:t>
            </a:r>
            <a:r>
              <a:rPr lang="en-US" altLang="zh-CN" dirty="0"/>
              <a:t>global</a:t>
            </a:r>
            <a:r>
              <a:rPr lang="zh-CN" altLang="en-US" dirty="0"/>
              <a:t> </a:t>
            </a:r>
            <a:r>
              <a:rPr lang="en-US" altLang="zh-CN" dirty="0"/>
              <a:t>network.</a:t>
            </a:r>
            <a:r>
              <a:rPr lang="zh-CN" altLang="en-US" dirty="0"/>
              <a:t> </a:t>
            </a:r>
            <a:r>
              <a:rPr lang="en-US" altLang="zh-CN" dirty="0"/>
              <a:t>The</a:t>
            </a:r>
            <a:r>
              <a:rPr lang="zh-CN" altLang="en-US" dirty="0"/>
              <a:t> </a:t>
            </a:r>
            <a:r>
              <a:rPr lang="en-US" altLang="zh-CN" dirty="0"/>
              <a:t>backbone</a:t>
            </a:r>
            <a:r>
              <a:rPr lang="zh-CN" altLang="en-US" dirty="0"/>
              <a:t> </a:t>
            </a:r>
            <a:r>
              <a:rPr lang="en-US" altLang="zh-CN" dirty="0"/>
              <a:t>network</a:t>
            </a:r>
            <a:r>
              <a:rPr lang="zh-CN" altLang="en-US" dirty="0"/>
              <a:t> </a:t>
            </a:r>
            <a:r>
              <a:rPr lang="en-US" altLang="zh-CN" dirty="0"/>
              <a:t>serves</a:t>
            </a:r>
            <a:r>
              <a:rPr lang="zh-CN" altLang="en-US" dirty="0"/>
              <a:t> </a:t>
            </a:r>
            <a:r>
              <a:rPr lang="en-US" altLang="zh-CN" dirty="0"/>
              <a:t>hundreds</a:t>
            </a:r>
            <a:r>
              <a:rPr lang="zh-CN" altLang="en-US" dirty="0"/>
              <a:t> </a:t>
            </a:r>
            <a:r>
              <a:rPr lang="en-US" altLang="zh-CN" dirty="0"/>
              <a:t>of</a:t>
            </a:r>
            <a:r>
              <a:rPr lang="zh-CN" altLang="en-US" dirty="0"/>
              <a:t> </a:t>
            </a:r>
            <a:r>
              <a:rPr lang="en-US" altLang="zh-CN" dirty="0"/>
              <a:t>terabits</a:t>
            </a:r>
            <a:r>
              <a:rPr lang="zh-CN" altLang="en-US" dirty="0"/>
              <a:t> </a:t>
            </a:r>
            <a:r>
              <a:rPr lang="en-US" altLang="zh-CN" dirty="0"/>
              <a:t>traffic</a:t>
            </a:r>
            <a:r>
              <a:rPr lang="zh-CN" altLang="en-US" dirty="0"/>
              <a:t> </a:t>
            </a:r>
            <a:r>
              <a:rPr lang="en-US" altLang="zh-CN" dirty="0"/>
              <a:t>at</a:t>
            </a:r>
            <a:r>
              <a:rPr lang="zh-CN" altLang="en-US" dirty="0"/>
              <a:t> </a:t>
            </a:r>
            <a:r>
              <a:rPr lang="en-US" altLang="zh-CN" dirty="0"/>
              <a:t>any</a:t>
            </a:r>
            <a:r>
              <a:rPr lang="zh-CN" altLang="en-US" dirty="0"/>
              <a:t> </a:t>
            </a:r>
            <a:r>
              <a:rPr lang="en-US" altLang="zh-CN" dirty="0"/>
              <a:t>given</a:t>
            </a:r>
            <a:r>
              <a:rPr lang="zh-CN" altLang="en-US" dirty="0"/>
              <a:t> </a:t>
            </a:r>
            <a:r>
              <a:rPr lang="en-US" altLang="zh-CN" dirty="0"/>
              <a:t>time.</a:t>
            </a:r>
          </a:p>
          <a:p>
            <a:r>
              <a:rPr lang="en-US" altLang="zh-CN" dirty="0"/>
              <a:t>To</a:t>
            </a:r>
            <a:r>
              <a:rPr lang="zh-CN" altLang="en-US" dirty="0"/>
              <a:t> </a:t>
            </a:r>
            <a:r>
              <a:rPr lang="en-US" altLang="zh-CN" dirty="0"/>
              <a:t>meet</a:t>
            </a:r>
            <a:r>
              <a:rPr lang="zh-CN" altLang="en-US" dirty="0"/>
              <a:t> </a:t>
            </a:r>
            <a:r>
              <a:rPr lang="en-US" altLang="zh-CN" dirty="0"/>
              <a:t>the</a:t>
            </a:r>
            <a:r>
              <a:rPr lang="zh-CN" altLang="en-US" dirty="0"/>
              <a:t> </a:t>
            </a:r>
            <a:r>
              <a:rPr lang="en-US" altLang="zh-CN" dirty="0"/>
              <a:t>operational</a:t>
            </a:r>
            <a:r>
              <a:rPr lang="zh-CN" altLang="en-US" dirty="0"/>
              <a:t> </a:t>
            </a:r>
            <a:r>
              <a:rPr lang="en-US" altLang="zh-CN" dirty="0"/>
              <a:t>requirements</a:t>
            </a:r>
            <a:r>
              <a:rPr lang="zh-CN" altLang="en-US" dirty="0"/>
              <a:t> </a:t>
            </a:r>
            <a:r>
              <a:rPr lang="en-US" altLang="zh-CN" dirty="0"/>
              <a:t>(such</a:t>
            </a:r>
            <a:r>
              <a:rPr lang="zh-CN" altLang="en-US" dirty="0"/>
              <a:t> </a:t>
            </a:r>
            <a:r>
              <a:rPr lang="en-US" altLang="zh-CN" dirty="0"/>
              <a:t>as</a:t>
            </a:r>
            <a:r>
              <a:rPr lang="zh-CN" altLang="en-US" dirty="0"/>
              <a:t> </a:t>
            </a:r>
            <a:r>
              <a:rPr lang="en-US" altLang="zh-CN" dirty="0"/>
              <a:t>providing</a:t>
            </a:r>
            <a:r>
              <a:rPr lang="zh-CN" altLang="en-US" dirty="0"/>
              <a:t> </a:t>
            </a:r>
            <a:r>
              <a:rPr lang="en-US" altLang="zh-CN" dirty="0"/>
              <a:t>sufficient</a:t>
            </a:r>
            <a:r>
              <a:rPr lang="zh-CN" altLang="en-US" dirty="0"/>
              <a:t> </a:t>
            </a:r>
            <a:r>
              <a:rPr lang="en-US" altLang="zh-CN" dirty="0"/>
              <a:t>bandwidth</a:t>
            </a:r>
            <a:r>
              <a:rPr lang="zh-CN" altLang="en-US" dirty="0"/>
              <a:t> </a:t>
            </a:r>
            <a:r>
              <a:rPr lang="en-US" altLang="zh-CN" dirty="0"/>
              <a:t>for</a:t>
            </a:r>
            <a:r>
              <a:rPr lang="zh-CN" altLang="en-US" dirty="0"/>
              <a:t> </a:t>
            </a:r>
            <a:r>
              <a:rPr lang="en-US" altLang="zh-CN" dirty="0"/>
              <a:t>given</a:t>
            </a:r>
            <a:r>
              <a:rPr lang="zh-CN" altLang="en-US" dirty="0"/>
              <a:t> </a:t>
            </a:r>
            <a:r>
              <a:rPr lang="en-US" altLang="zh-CN" dirty="0"/>
              <a:t>traffic</a:t>
            </a:r>
            <a:r>
              <a:rPr lang="zh-CN" altLang="en-US" dirty="0"/>
              <a:t> </a:t>
            </a:r>
            <a:r>
              <a:rPr lang="en-US" altLang="zh-CN" dirty="0"/>
              <a:t>demand,</a:t>
            </a:r>
            <a:r>
              <a:rPr lang="zh-CN" altLang="en-US" dirty="0"/>
              <a:t> </a:t>
            </a:r>
            <a:r>
              <a:rPr lang="en-US" altLang="zh-CN" dirty="0"/>
              <a:t>robust</a:t>
            </a:r>
            <a:r>
              <a:rPr lang="zh-CN" altLang="en-US" dirty="0"/>
              <a:t> </a:t>
            </a:r>
            <a:r>
              <a:rPr lang="en-US" altLang="zh-CN" dirty="0"/>
              <a:t>to</a:t>
            </a:r>
            <a:r>
              <a:rPr lang="zh-CN" altLang="en-US" dirty="0"/>
              <a:t> </a:t>
            </a:r>
            <a:r>
              <a:rPr lang="en-US" altLang="zh-CN" dirty="0"/>
              <a:t>failures),</a:t>
            </a:r>
            <a:r>
              <a:rPr lang="zh-CN" altLang="en-US" dirty="0"/>
              <a:t> </a:t>
            </a:r>
            <a:r>
              <a:rPr lang="en-US" altLang="zh-CN" dirty="0"/>
              <a:t>it’s</a:t>
            </a:r>
            <a:r>
              <a:rPr lang="zh-CN" altLang="en-US" dirty="0"/>
              <a:t> </a:t>
            </a:r>
            <a:r>
              <a:rPr lang="en-US" altLang="zh-CN" dirty="0"/>
              <a:t>a</a:t>
            </a:r>
            <a:r>
              <a:rPr lang="zh-CN" altLang="en-US" dirty="0"/>
              <a:t> </a:t>
            </a:r>
            <a:r>
              <a:rPr lang="en-US" altLang="zh-CN" dirty="0"/>
              <a:t>critical</a:t>
            </a:r>
            <a:r>
              <a:rPr lang="zh-CN" altLang="en-US" dirty="0"/>
              <a:t> </a:t>
            </a:r>
            <a:r>
              <a:rPr lang="en-US" altLang="zh-CN" dirty="0"/>
              <a:t>step</a:t>
            </a:r>
            <a:r>
              <a:rPr lang="zh-CN" altLang="en-US" dirty="0"/>
              <a:t> </a:t>
            </a:r>
            <a:r>
              <a:rPr lang="en-US" altLang="zh-CN" dirty="0"/>
              <a:t>in</a:t>
            </a:r>
            <a:r>
              <a:rPr lang="zh-CN" altLang="en-US" dirty="0"/>
              <a:t> </a:t>
            </a:r>
            <a:r>
              <a:rPr lang="en-US" altLang="zh-CN" dirty="0"/>
              <a:t>dimensioning</a:t>
            </a:r>
            <a:r>
              <a:rPr lang="zh-CN" altLang="en-US" dirty="0"/>
              <a:t> </a:t>
            </a:r>
            <a:r>
              <a:rPr lang="en-US" altLang="zh-CN" dirty="0"/>
              <a:t>the</a:t>
            </a:r>
            <a:r>
              <a:rPr lang="zh-CN" altLang="en-US" dirty="0"/>
              <a:t> </a:t>
            </a:r>
            <a:r>
              <a:rPr lang="en-US" altLang="zh-CN" dirty="0"/>
              <a:t>backbone</a:t>
            </a:r>
            <a:r>
              <a:rPr lang="zh-CN" altLang="en-US" dirty="0"/>
              <a:t> </a:t>
            </a:r>
            <a:r>
              <a:rPr lang="en-US" altLang="zh-CN" dirty="0"/>
              <a:t>network,</a:t>
            </a:r>
            <a:r>
              <a:rPr lang="zh-CN" altLang="en-US" dirty="0"/>
              <a:t> </a:t>
            </a:r>
            <a:r>
              <a:rPr lang="en-US" altLang="zh-CN" dirty="0"/>
              <a:t>which</a:t>
            </a:r>
            <a:r>
              <a:rPr lang="zh-CN" altLang="en-US" dirty="0"/>
              <a:t> </a:t>
            </a:r>
            <a:r>
              <a:rPr lang="en-US" altLang="zh-CN" dirty="0"/>
              <a:t>is</a:t>
            </a:r>
            <a:r>
              <a:rPr lang="zh-CN" altLang="en-US" dirty="0"/>
              <a:t> </a:t>
            </a:r>
            <a:r>
              <a:rPr lang="en-US" altLang="zh-CN" dirty="0"/>
              <a:t>known</a:t>
            </a:r>
            <a:r>
              <a:rPr lang="zh-CN" altLang="en-US" dirty="0"/>
              <a:t> </a:t>
            </a:r>
            <a:r>
              <a:rPr lang="en-US" altLang="zh-CN" dirty="0"/>
              <a:t>as</a:t>
            </a:r>
            <a:r>
              <a:rPr lang="zh-CN" altLang="en-US" dirty="0"/>
              <a:t> </a:t>
            </a:r>
            <a:r>
              <a:rPr lang="en-US" altLang="zh-CN" dirty="0"/>
              <a:t>the</a:t>
            </a:r>
            <a:r>
              <a:rPr lang="zh-CN" altLang="en-US" dirty="0"/>
              <a:t> </a:t>
            </a:r>
            <a:r>
              <a:rPr lang="en-US" altLang="zh-CN" dirty="0"/>
              <a:t>network</a:t>
            </a:r>
            <a:r>
              <a:rPr lang="zh-CN" altLang="en-US" dirty="0"/>
              <a:t> </a:t>
            </a:r>
            <a:r>
              <a:rPr lang="en-US" altLang="zh-CN" dirty="0"/>
              <a:t>planning</a:t>
            </a:r>
            <a:r>
              <a:rPr lang="zh-CN" altLang="en-US" dirty="0"/>
              <a:t> </a:t>
            </a:r>
            <a:r>
              <a:rPr lang="en-US" altLang="zh-CN" dirty="0"/>
              <a:t>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a:t>
            </a:r>
            <a:r>
              <a:rPr lang="zh-CN" altLang="en-US" dirty="0"/>
              <a:t> </a:t>
            </a:r>
            <a:r>
              <a:rPr lang="en-US" altLang="zh-CN" dirty="0"/>
              <a:t>network</a:t>
            </a:r>
            <a:r>
              <a:rPr lang="zh-CN" altLang="en-US" dirty="0"/>
              <a:t> </a:t>
            </a:r>
            <a:r>
              <a:rPr lang="en-US" altLang="zh-CN" dirty="0"/>
              <a:t>planning</a:t>
            </a:r>
            <a:r>
              <a:rPr lang="zh-CN" altLang="en-US" dirty="0"/>
              <a:t> </a:t>
            </a:r>
            <a:r>
              <a:rPr lang="en-US" altLang="zh-CN" dirty="0"/>
              <a:t>problem</a:t>
            </a:r>
            <a:r>
              <a:rPr lang="zh-CN" altLang="en-US" dirty="0"/>
              <a:t> </a:t>
            </a:r>
            <a:r>
              <a:rPr lang="en-US" altLang="zh-CN" dirty="0"/>
              <a:t>is</a:t>
            </a:r>
            <a:r>
              <a:rPr lang="zh-CN" altLang="en-US" dirty="0"/>
              <a:t> </a:t>
            </a:r>
            <a:r>
              <a:rPr lang="en-US" altLang="zh-CN" dirty="0"/>
              <a:t>extremely</a:t>
            </a:r>
            <a:r>
              <a:rPr lang="zh-CN" altLang="en-US" dirty="0"/>
              <a:t> </a:t>
            </a:r>
            <a:r>
              <a:rPr lang="en-US" altLang="zh-CN" dirty="0"/>
              <a:t>hard</a:t>
            </a:r>
            <a:r>
              <a:rPr lang="zh-CN" altLang="en-US" dirty="0"/>
              <a:t> </a:t>
            </a:r>
            <a:r>
              <a:rPr lang="en-US" altLang="zh-CN" dirty="0"/>
              <a:t>in</a:t>
            </a:r>
            <a:r>
              <a:rPr lang="zh-CN" altLang="en-US" dirty="0"/>
              <a:t> </a:t>
            </a:r>
            <a:r>
              <a:rPr lang="en-US" altLang="zh-CN" dirty="0"/>
              <a:t>practice.</a:t>
            </a:r>
          </a:p>
          <a:p>
            <a:r>
              <a:rPr lang="en-US" altLang="zh-CN" dirty="0"/>
              <a:t>First,</a:t>
            </a:r>
            <a:r>
              <a:rPr lang="zh-CN" altLang="en-US" dirty="0"/>
              <a:t> </a:t>
            </a:r>
            <a:r>
              <a:rPr lang="en-US" altLang="zh-CN" dirty="0"/>
              <a:t>it’s</a:t>
            </a:r>
            <a:r>
              <a:rPr lang="zh-CN" altLang="en-US" dirty="0"/>
              <a:t> </a:t>
            </a:r>
            <a:r>
              <a:rPr lang="en-US" altLang="zh-CN" dirty="0"/>
              <a:t>cross-layer</a:t>
            </a:r>
            <a:r>
              <a:rPr lang="zh-CN" altLang="en-US" dirty="0"/>
              <a:t> </a:t>
            </a:r>
            <a:r>
              <a:rPr lang="en-US" altLang="zh-CN" dirty="0"/>
              <a:t>as</a:t>
            </a:r>
            <a:r>
              <a:rPr lang="zh-CN" altLang="en-US" dirty="0"/>
              <a:t> </a:t>
            </a:r>
            <a:r>
              <a:rPr lang="en-US" altLang="zh-CN" dirty="0"/>
              <a:t>it</a:t>
            </a:r>
            <a:r>
              <a:rPr lang="zh-CN" altLang="en-US" dirty="0"/>
              <a:t> </a:t>
            </a:r>
            <a:r>
              <a:rPr lang="en-US" altLang="zh-CN" dirty="0"/>
              <a:t>considers</a:t>
            </a:r>
            <a:r>
              <a:rPr lang="zh-CN" altLang="en-US" dirty="0"/>
              <a:t> </a:t>
            </a:r>
            <a:r>
              <a:rPr lang="en-US" altLang="zh-CN" dirty="0"/>
              <a:t>both</a:t>
            </a:r>
            <a:r>
              <a:rPr lang="zh-CN" altLang="en-US" dirty="0"/>
              <a:t> </a:t>
            </a:r>
            <a:r>
              <a:rPr lang="en-US" altLang="zh-CN" dirty="0"/>
              <a:t>the</a:t>
            </a:r>
            <a:r>
              <a:rPr lang="zh-CN" altLang="en-US" dirty="0"/>
              <a:t> </a:t>
            </a:r>
            <a:r>
              <a:rPr lang="en-US" altLang="zh-CN" dirty="0"/>
              <a:t>IP</a:t>
            </a:r>
            <a:r>
              <a:rPr lang="zh-CN" altLang="en-US" dirty="0"/>
              <a:t> </a:t>
            </a:r>
            <a:r>
              <a:rPr lang="en-US" altLang="zh-CN" dirty="0"/>
              <a:t>layer</a:t>
            </a:r>
            <a:r>
              <a:rPr lang="zh-CN" altLang="en-US" dirty="0"/>
              <a:t> </a:t>
            </a:r>
            <a:r>
              <a:rPr lang="en-US" altLang="zh-CN" dirty="0"/>
              <a:t>and</a:t>
            </a:r>
            <a:r>
              <a:rPr lang="zh-CN" altLang="en-US" dirty="0"/>
              <a:t> </a:t>
            </a:r>
            <a:r>
              <a:rPr lang="en-US" altLang="zh-CN" dirty="0"/>
              <a:t>the</a:t>
            </a:r>
            <a:r>
              <a:rPr lang="zh-CN" altLang="en-US" dirty="0"/>
              <a:t> </a:t>
            </a:r>
            <a:r>
              <a:rPr lang="en-US" altLang="zh-CN" dirty="0"/>
              <a:t>optical</a:t>
            </a:r>
            <a:r>
              <a:rPr lang="zh-CN" altLang="en-US" dirty="0"/>
              <a:t> </a:t>
            </a:r>
            <a:r>
              <a:rPr lang="en-US" altLang="zh-CN" dirty="0"/>
              <a:t>layer.</a:t>
            </a:r>
            <a:r>
              <a:rPr lang="zh-CN" altLang="en-US" dirty="0"/>
              <a:t> </a:t>
            </a:r>
            <a:endParaRPr lang="en-US" altLang="zh-CN" dirty="0"/>
          </a:p>
          <a:p>
            <a:r>
              <a:rPr lang="en-US" altLang="zh-CN" dirty="0"/>
              <a:t>We</a:t>
            </a:r>
            <a:r>
              <a:rPr lang="zh-CN" altLang="en-US" dirty="0"/>
              <a:t> </a:t>
            </a:r>
            <a:r>
              <a:rPr lang="en-US" altLang="zh-CN" dirty="0"/>
              <a:t>need</a:t>
            </a:r>
            <a:r>
              <a:rPr lang="zh-CN" altLang="en-US" dirty="0"/>
              <a:t> </a:t>
            </a:r>
            <a:r>
              <a:rPr lang="en-US" altLang="zh-CN" dirty="0"/>
              <a:t>to</a:t>
            </a:r>
            <a:r>
              <a:rPr lang="zh-CN" altLang="en-US" dirty="0"/>
              <a:t> </a:t>
            </a:r>
            <a:r>
              <a:rPr lang="en-US" altLang="zh-CN" dirty="0"/>
              <a:t>make</a:t>
            </a:r>
            <a:r>
              <a:rPr lang="zh-CN" altLang="en-US" dirty="0"/>
              <a:t> </a:t>
            </a:r>
            <a:r>
              <a:rPr lang="en-US" altLang="zh-CN" dirty="0"/>
              <a:t>decisions</a:t>
            </a:r>
            <a:r>
              <a:rPr lang="zh-CN" altLang="en-US" dirty="0"/>
              <a:t> </a:t>
            </a:r>
            <a:r>
              <a:rPr lang="en-US" altLang="zh-CN" dirty="0"/>
              <a:t>in</a:t>
            </a:r>
            <a:r>
              <a:rPr lang="zh-CN" altLang="en-US" dirty="0"/>
              <a:t> </a:t>
            </a:r>
            <a:r>
              <a:rPr lang="en-US" altLang="zh-CN" dirty="0"/>
              <a:t>both</a:t>
            </a:r>
            <a:r>
              <a:rPr lang="zh-CN" altLang="en-US" dirty="0"/>
              <a:t> </a:t>
            </a:r>
            <a:r>
              <a:rPr lang="en-US" altLang="zh-CN" dirty="0"/>
              <a:t>layers</a:t>
            </a:r>
            <a:r>
              <a:rPr lang="zh-CN" altLang="en-US" dirty="0"/>
              <a:t> </a:t>
            </a:r>
            <a:r>
              <a:rPr lang="en-US" altLang="zh-CN" dirty="0"/>
              <a:t>to</a:t>
            </a:r>
            <a:r>
              <a:rPr lang="zh-CN" altLang="en-US" dirty="0"/>
              <a:t> </a:t>
            </a:r>
            <a:r>
              <a:rPr lang="en-US" altLang="zh-CN" dirty="0"/>
              <a:t>form</a:t>
            </a:r>
            <a:r>
              <a:rPr lang="zh-CN" altLang="en-US" dirty="0"/>
              <a:t> </a:t>
            </a:r>
            <a:r>
              <a:rPr lang="en-US" altLang="zh-CN" dirty="0"/>
              <a:t>a</a:t>
            </a:r>
            <a:r>
              <a:rPr lang="zh-CN" altLang="en-US" dirty="0"/>
              <a:t> </a:t>
            </a:r>
            <a:r>
              <a:rPr lang="en-US" altLang="zh-CN" dirty="0"/>
              <a:t>network</a:t>
            </a:r>
            <a:r>
              <a:rPr lang="zh-CN" altLang="en-US" dirty="0"/>
              <a:t> </a:t>
            </a:r>
            <a:r>
              <a:rPr lang="en-US" altLang="zh-CN" dirty="0"/>
              <a:t>plan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Second,</a:t>
            </a:r>
            <a:r>
              <a:rPr lang="zh-CN" altLang="en-US" dirty="0"/>
              <a:t> </a:t>
            </a:r>
            <a:r>
              <a:rPr lang="en-US" altLang="zh-CN" dirty="0"/>
              <a:t>it’s</a:t>
            </a:r>
            <a:r>
              <a:rPr lang="zh-CN" altLang="en-US" dirty="0"/>
              <a:t> </a:t>
            </a:r>
            <a:r>
              <a:rPr lang="en-US" altLang="zh-CN" dirty="0"/>
              <a:t>a</a:t>
            </a:r>
            <a:r>
              <a:rPr lang="zh-CN" altLang="en-US" dirty="0"/>
              <a:t> </a:t>
            </a:r>
            <a:r>
              <a:rPr lang="en-US" altLang="zh-CN" dirty="0"/>
              <a:t>multi-phased,</a:t>
            </a:r>
            <a:r>
              <a:rPr lang="zh-CN" altLang="en-US" dirty="0"/>
              <a:t> </a:t>
            </a:r>
            <a:r>
              <a:rPr lang="en-US" altLang="zh-CN" dirty="0"/>
              <a:t>iterative</a:t>
            </a:r>
            <a:r>
              <a:rPr lang="zh-CN" altLang="en-US" dirty="0"/>
              <a:t> </a:t>
            </a:r>
            <a:r>
              <a:rPr lang="en-US" altLang="zh-CN" dirty="0"/>
              <a:t>process.</a:t>
            </a:r>
            <a:r>
              <a:rPr lang="zh-CN" altLang="en-US" dirty="0"/>
              <a:t> </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I</a:t>
            </a:r>
            <a:r>
              <a:rPr lang="en-US" sz="1200" kern="1200" dirty="0">
                <a:solidFill>
                  <a:schemeClr val="tx1"/>
                </a:solidFill>
                <a:effectLst/>
                <a:latin typeface="+mn-lt"/>
                <a:ea typeface="+mn-ea"/>
                <a:cs typeface="+mn-cs"/>
              </a:rPr>
              <a:t>n production networks, the planning process is done over the short-term and long-term horizons respectively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generate short-term actionable signals for operational teams, while allowing optimal long-term network evolution strategy </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Third,</a:t>
            </a:r>
            <a:r>
              <a:rPr lang="zh-CN" altLang="en-US" dirty="0"/>
              <a:t> </a:t>
            </a:r>
            <a:r>
              <a:rPr lang="en-US" altLang="zh-CN" dirty="0"/>
              <a:t>it’s</a:t>
            </a:r>
            <a:r>
              <a:rPr lang="zh-CN" altLang="en-US" dirty="0"/>
              <a:t> </a:t>
            </a:r>
            <a:r>
              <a:rPr lang="en-US" altLang="zh-CN" dirty="0"/>
              <a:t>failure-aware.</a:t>
            </a:r>
            <a:r>
              <a:rPr lang="zh-CN" altLang="en-US" dirty="0"/>
              <a:t> </a:t>
            </a:r>
            <a:r>
              <a:rPr lang="en-US" altLang="zh-CN" dirty="0"/>
              <a:t>We</a:t>
            </a:r>
            <a:r>
              <a:rPr lang="zh-CN" altLang="en-US" dirty="0"/>
              <a:t> </a:t>
            </a:r>
            <a:r>
              <a:rPr lang="en-US" altLang="zh-CN" dirty="0"/>
              <a:t>need</a:t>
            </a:r>
            <a:r>
              <a:rPr lang="zh-CN" altLang="en-US" dirty="0"/>
              <a:t> </a:t>
            </a:r>
            <a:r>
              <a:rPr lang="en-US" altLang="zh-CN" dirty="0"/>
              <a:t>to</a:t>
            </a:r>
            <a:r>
              <a:rPr lang="zh-CN" altLang="en-US" dirty="0"/>
              <a:t> </a:t>
            </a:r>
            <a:r>
              <a:rPr lang="en-US" altLang="zh-CN" dirty="0"/>
              <a:t>ensure</a:t>
            </a:r>
            <a:r>
              <a:rPr lang="zh-CN" altLang="en-US" dirty="0"/>
              <a:t> </a:t>
            </a:r>
            <a:r>
              <a:rPr lang="en-US" sz="1200" kern="1200" dirty="0">
                <a:solidFill>
                  <a:schemeClr val="tx1"/>
                </a:solidFill>
                <a:effectLst/>
                <a:latin typeface="+mn-lt"/>
                <a:ea typeface="+mn-ea"/>
                <a:cs typeface="+mn-cs"/>
              </a:rPr>
              <a:t>the reliability of the backbone network under different failure scenarios</a:t>
            </a:r>
            <a:r>
              <a:rPr lang="en-US" altLang="zh-CN" sz="1200" kern="1200" dirty="0">
                <a:solidFill>
                  <a:schemeClr val="tx1"/>
                </a:solidFill>
                <a:effectLst/>
                <a:latin typeface="+mn-lt"/>
                <a:ea typeface="+mn-ea"/>
                <a:cs typeface="+mn-cs"/>
              </a:rPr>
              <a:t>.</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85828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There</a:t>
            </a:r>
            <a:r>
              <a:rPr lang="zh-CN" altLang="en-US" dirty="0"/>
              <a:t> </a:t>
            </a:r>
            <a:r>
              <a:rPr lang="en-US" altLang="zh-CN" dirty="0"/>
              <a:t>are</a:t>
            </a:r>
            <a:r>
              <a:rPr lang="zh-CN" altLang="en-US" dirty="0"/>
              <a:t> </a:t>
            </a:r>
            <a:r>
              <a:rPr lang="en-US" altLang="zh-CN" dirty="0"/>
              <a:t>three</a:t>
            </a:r>
            <a:r>
              <a:rPr lang="zh-CN" altLang="en-US" dirty="0"/>
              <a:t> </a:t>
            </a:r>
            <a:r>
              <a:rPr lang="en-US" altLang="zh-CN" dirty="0"/>
              <a:t>factors</a:t>
            </a:r>
            <a:r>
              <a:rPr lang="zh-CN" altLang="en-US" dirty="0"/>
              <a:t> </a:t>
            </a:r>
            <a:r>
              <a:rPr lang="en-US" altLang="zh-CN" dirty="0"/>
              <a:t>that</a:t>
            </a:r>
            <a:r>
              <a:rPr lang="zh-CN" altLang="en-US" dirty="0"/>
              <a:t> </a:t>
            </a:r>
            <a:r>
              <a:rPr lang="en-US" altLang="zh-CN" dirty="0"/>
              <a:t>make</a:t>
            </a:r>
            <a:r>
              <a:rPr lang="zh-CN" altLang="en-US" dirty="0"/>
              <a:t> </a:t>
            </a:r>
            <a:r>
              <a:rPr lang="en-US" altLang="zh-CN" dirty="0"/>
              <a:t>it</a:t>
            </a:r>
            <a:r>
              <a:rPr lang="zh-CN" altLang="en-US" dirty="0"/>
              <a:t> </a:t>
            </a:r>
            <a:r>
              <a:rPr lang="en-US" altLang="zh-CN" dirty="0"/>
              <a:t>challenging.</a:t>
            </a:r>
            <a:r>
              <a:rPr lang="zh-CN" altLang="en-US" dirty="0"/>
              <a:t> </a:t>
            </a:r>
            <a:r>
              <a:rPr lang="en-US" altLang="zh-CN" dirty="0"/>
              <a:t>Structural</a:t>
            </a:r>
            <a:r>
              <a:rPr lang="zh-CN" altLang="en-US" dirty="0"/>
              <a:t> </a:t>
            </a:r>
            <a:r>
              <a:rPr lang="en-US" altLang="zh-CN" dirty="0"/>
              <a:t>pattern,</a:t>
            </a:r>
            <a:r>
              <a:rPr lang="zh-CN" altLang="en-US" dirty="0"/>
              <a:t> </a:t>
            </a:r>
            <a:r>
              <a:rPr lang="en-US" altLang="zh-CN" dirty="0"/>
              <a:t>link</a:t>
            </a:r>
            <a:r>
              <a:rPr lang="zh-CN" altLang="en-US" dirty="0"/>
              <a:t> </a:t>
            </a:r>
            <a:r>
              <a:rPr lang="en-US" altLang="zh-CN" dirty="0"/>
              <a:t>features</a:t>
            </a:r>
            <a:r>
              <a:rPr lang="zh-CN" altLang="en-US" dirty="0"/>
              <a:t> </a:t>
            </a:r>
            <a:r>
              <a:rPr lang="en-US" altLang="zh-CN" dirty="0"/>
              <a:t>and</a:t>
            </a:r>
            <a:r>
              <a:rPr lang="zh-CN" altLang="en-US" dirty="0"/>
              <a:t> </a:t>
            </a:r>
            <a:r>
              <a:rPr lang="en-US" altLang="zh-CN" dirty="0"/>
              <a:t>parallel</a:t>
            </a:r>
            <a:r>
              <a:rPr lang="zh-CN" altLang="en-US" dirty="0"/>
              <a:t> </a:t>
            </a:r>
            <a:r>
              <a:rPr lang="en-US" altLang="zh-CN" dirty="0"/>
              <a:t>links</a:t>
            </a:r>
          </a:p>
        </p:txBody>
      </p:sp>
      <p:sp>
        <p:nvSpPr>
          <p:cNvPr id="4" name="Slide Number Placeholder 3"/>
          <p:cNvSpPr>
            <a:spLocks noGrp="1"/>
          </p:cNvSpPr>
          <p:nvPr>
            <p:ph type="sldNum" sz="quarter" idx="5"/>
          </p:nvPr>
        </p:nvSpPr>
        <p:spPr/>
        <p:txBody>
          <a:bodyPr/>
          <a:lstStyle/>
          <a:p>
            <a:fld id="{66D2EBF9-689D-0A4D-989B-45A2E0D9B7CF}" type="slidenum">
              <a:rPr lang="en-US" smtClean="0"/>
              <a:pPr/>
              <a:t>20</a:t>
            </a:fld>
            <a:endParaRPr lang="en-US" dirty="0"/>
          </a:p>
        </p:txBody>
      </p:sp>
    </p:spTree>
    <p:extLst>
      <p:ext uri="{BB962C8B-B14F-4D97-AF65-F5344CB8AC3E}">
        <p14:creationId xmlns:p14="http://schemas.microsoft.com/office/powerpoint/2010/main" val="3127782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First,</a:t>
            </a:r>
            <a:r>
              <a:rPr lang="zh-CN" altLang="en-US" dirty="0"/>
              <a:t> </a:t>
            </a:r>
            <a:r>
              <a:rPr lang="en-US" altLang="zh-CN" dirty="0"/>
              <a:t>the</a:t>
            </a:r>
            <a:r>
              <a:rPr lang="zh-CN" altLang="en-US" dirty="0"/>
              <a:t> </a:t>
            </a:r>
            <a:r>
              <a:rPr lang="en-US" altLang="zh-CN" dirty="0"/>
              <a:t>network</a:t>
            </a:r>
            <a:r>
              <a:rPr lang="zh-CN" altLang="en-US" dirty="0"/>
              <a:t> </a:t>
            </a:r>
            <a:r>
              <a:rPr lang="en-US" altLang="zh-CN" dirty="0"/>
              <a:t>topology</a:t>
            </a:r>
            <a:r>
              <a:rPr lang="zh-CN" altLang="en-US" dirty="0"/>
              <a:t> </a:t>
            </a:r>
            <a:r>
              <a:rPr lang="en-US" altLang="zh-CN" dirty="0"/>
              <a:t>is</a:t>
            </a:r>
            <a:r>
              <a:rPr lang="zh-CN" altLang="en-US" dirty="0"/>
              <a:t> </a:t>
            </a:r>
            <a:r>
              <a:rPr lang="en-US" altLang="zh-CN" dirty="0"/>
              <a:t>actually</a:t>
            </a:r>
            <a:r>
              <a:rPr lang="zh-CN" altLang="en-US" dirty="0"/>
              <a:t> </a:t>
            </a:r>
            <a:r>
              <a:rPr lang="en-US" altLang="zh-CN" dirty="0"/>
              <a:t>a</a:t>
            </a:r>
            <a:r>
              <a:rPr lang="zh-CN" altLang="en-US" dirty="0"/>
              <a:t> </a:t>
            </a:r>
            <a:r>
              <a:rPr lang="en-US" altLang="zh-CN" dirty="0"/>
              <a:t>graph.</a:t>
            </a:r>
            <a:r>
              <a:rPr lang="zh-CN" altLang="en-US" dirty="0"/>
              <a:t> </a:t>
            </a:r>
            <a:r>
              <a:rPr lang="en-US" altLang="zh-CN" dirty="0"/>
              <a:t>To</a:t>
            </a:r>
            <a:r>
              <a:rPr lang="zh-CN" altLang="en-US" dirty="0"/>
              <a:t> </a:t>
            </a:r>
            <a:r>
              <a:rPr lang="en-US" altLang="zh-CN" dirty="0"/>
              <a:t>capture</a:t>
            </a:r>
            <a:r>
              <a:rPr lang="zh-CN" altLang="en-US" dirty="0"/>
              <a:t> </a:t>
            </a:r>
            <a:r>
              <a:rPr lang="en-US" altLang="zh-CN" dirty="0"/>
              <a:t>its</a:t>
            </a:r>
            <a:r>
              <a:rPr lang="zh-CN" altLang="en-US" dirty="0"/>
              <a:t> </a:t>
            </a:r>
            <a:r>
              <a:rPr lang="en-US" altLang="zh-CN" dirty="0"/>
              <a:t>structural</a:t>
            </a:r>
            <a:r>
              <a:rPr lang="zh-CN" altLang="en-US" dirty="0"/>
              <a:t> </a:t>
            </a:r>
            <a:r>
              <a:rPr lang="en-US" altLang="zh-CN" dirty="0"/>
              <a:t>pattern,</a:t>
            </a:r>
            <a:r>
              <a:rPr lang="zh-CN" altLang="en-US" dirty="0"/>
              <a:t> </a:t>
            </a:r>
            <a:r>
              <a:rPr lang="en-US" altLang="zh-CN" dirty="0"/>
              <a:t>we</a:t>
            </a:r>
            <a:r>
              <a:rPr lang="zh-CN" altLang="en-US" dirty="0"/>
              <a:t> </a:t>
            </a:r>
            <a:r>
              <a:rPr lang="en-US" altLang="zh-CN" dirty="0"/>
              <a:t>leverage</a:t>
            </a:r>
            <a:r>
              <a:rPr lang="zh-CN" altLang="en-US" dirty="0"/>
              <a:t> </a:t>
            </a:r>
            <a:r>
              <a:rPr lang="en-US" altLang="zh-CN" dirty="0"/>
              <a:t>graph</a:t>
            </a:r>
            <a:r>
              <a:rPr lang="zh-CN" altLang="en-US" dirty="0"/>
              <a:t> </a:t>
            </a:r>
            <a:r>
              <a:rPr lang="en-US" altLang="zh-CN" dirty="0"/>
              <a:t>neural</a:t>
            </a:r>
            <a:r>
              <a:rPr lang="zh-CN" altLang="en-US" dirty="0"/>
              <a:t> </a:t>
            </a:r>
            <a:r>
              <a:rPr lang="en-US" altLang="zh-CN" dirty="0"/>
              <a:t>network(GNN)</a:t>
            </a:r>
            <a:r>
              <a:rPr lang="zh-CN" altLang="en-US" dirty="0"/>
              <a:t> </a:t>
            </a:r>
            <a:r>
              <a:rPr lang="en-US" altLang="zh-CN" dirty="0"/>
              <a:t>that</a:t>
            </a:r>
            <a:r>
              <a:rPr lang="zh-CN" altLang="en-US" dirty="0"/>
              <a:t> </a:t>
            </a:r>
            <a:r>
              <a:rPr lang="en-US" altLang="zh-CN" dirty="0"/>
              <a:t>performs</a:t>
            </a:r>
            <a:r>
              <a:rPr lang="zh-CN" altLang="en-US" dirty="0"/>
              <a:t> </a:t>
            </a:r>
            <a:r>
              <a:rPr lang="en-US" altLang="zh-CN" dirty="0"/>
              <a:t>message</a:t>
            </a:r>
            <a:r>
              <a:rPr lang="zh-CN" altLang="en-US" dirty="0"/>
              <a:t> </a:t>
            </a:r>
            <a:r>
              <a:rPr lang="en-US" altLang="zh-CN" dirty="0"/>
              <a:t>propagation</a:t>
            </a:r>
            <a:r>
              <a:rPr lang="zh-CN" altLang="en-US" dirty="0"/>
              <a:t> </a:t>
            </a:r>
            <a:r>
              <a:rPr lang="en-US" altLang="zh-CN" dirty="0"/>
              <a:t>between</a:t>
            </a:r>
            <a:r>
              <a:rPr lang="zh-CN" altLang="en-US" dirty="0"/>
              <a:t> </a:t>
            </a:r>
            <a:r>
              <a:rPr lang="en-US" altLang="zh-CN" dirty="0"/>
              <a:t>neighbor</a:t>
            </a:r>
            <a:r>
              <a:rPr lang="zh-CN" altLang="en-US" dirty="0"/>
              <a:t> </a:t>
            </a:r>
            <a:r>
              <a:rPr lang="en-US" altLang="zh-CN" dirty="0"/>
              <a:t>nodes.</a:t>
            </a:r>
          </a:p>
          <a:p>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21</a:t>
            </a:fld>
            <a:endParaRPr lang="en-US" dirty="0"/>
          </a:p>
        </p:txBody>
      </p:sp>
    </p:spTree>
    <p:extLst>
      <p:ext uri="{BB962C8B-B14F-4D97-AF65-F5344CB8AC3E}">
        <p14:creationId xmlns:p14="http://schemas.microsoft.com/office/powerpoint/2010/main" val="9795751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While</a:t>
            </a:r>
            <a:r>
              <a:rPr lang="zh-CN" altLang="en-US" dirty="0"/>
              <a:t> </a:t>
            </a:r>
            <a:r>
              <a:rPr lang="en-US" altLang="zh-CN" dirty="0"/>
              <a:t>GNNs</a:t>
            </a:r>
            <a:r>
              <a:rPr lang="zh-CN" altLang="en-US" dirty="0"/>
              <a:t> </a:t>
            </a:r>
            <a:r>
              <a:rPr lang="en-US" altLang="zh-CN" dirty="0"/>
              <a:t>are</a:t>
            </a:r>
            <a:r>
              <a:rPr lang="zh-CN" altLang="en-US" dirty="0"/>
              <a:t> </a:t>
            </a:r>
            <a:r>
              <a:rPr lang="en-US" altLang="zh-CN" dirty="0"/>
              <a:t>most</a:t>
            </a:r>
            <a:r>
              <a:rPr lang="zh-CN" altLang="en-US" dirty="0"/>
              <a:t> </a:t>
            </a:r>
            <a:r>
              <a:rPr lang="en-US" altLang="zh-CN" dirty="0"/>
              <a:t>mature</a:t>
            </a:r>
            <a:r>
              <a:rPr lang="zh-CN" altLang="en-US" dirty="0"/>
              <a:t> </a:t>
            </a:r>
            <a:r>
              <a:rPr lang="en-US" altLang="zh-CN" dirty="0"/>
              <a:t>for</a:t>
            </a:r>
            <a:r>
              <a:rPr lang="zh-CN" altLang="en-US" dirty="0"/>
              <a:t> </a:t>
            </a:r>
            <a:r>
              <a:rPr lang="en-US" altLang="zh-CN" dirty="0"/>
              <a:t>handling</a:t>
            </a:r>
            <a:r>
              <a:rPr lang="zh-CN" altLang="en-US" dirty="0"/>
              <a:t> </a:t>
            </a:r>
            <a:r>
              <a:rPr lang="en-US" altLang="zh-CN" dirty="0"/>
              <a:t>node</a:t>
            </a:r>
            <a:r>
              <a:rPr lang="zh-CN" altLang="en-US" dirty="0"/>
              <a:t> </a:t>
            </a:r>
            <a:r>
              <a:rPr lang="en-US" altLang="zh-CN" dirty="0"/>
              <a:t>features,</a:t>
            </a:r>
            <a:r>
              <a:rPr lang="zh-CN" altLang="en-US" dirty="0"/>
              <a:t> </a:t>
            </a:r>
            <a:r>
              <a:rPr lang="en-US" altLang="zh-CN" dirty="0"/>
              <a:t>here</a:t>
            </a:r>
            <a:r>
              <a:rPr lang="zh-CN" altLang="en-US" dirty="0"/>
              <a:t> </a:t>
            </a:r>
            <a:r>
              <a:rPr lang="en-US" altLang="zh-CN" dirty="0"/>
              <a:t>we</a:t>
            </a:r>
            <a:r>
              <a:rPr lang="zh-CN" altLang="en-US" dirty="0"/>
              <a:t> </a:t>
            </a:r>
            <a:r>
              <a:rPr lang="en-US" altLang="zh-CN" dirty="0"/>
              <a:t>care</a:t>
            </a:r>
            <a:r>
              <a:rPr lang="zh-CN" altLang="en-US" dirty="0"/>
              <a:t> </a:t>
            </a:r>
            <a:r>
              <a:rPr lang="en-US" altLang="zh-CN" dirty="0"/>
              <a:t>about</a:t>
            </a:r>
            <a:r>
              <a:rPr lang="zh-CN" altLang="en-US" dirty="0"/>
              <a:t> </a:t>
            </a:r>
            <a:r>
              <a:rPr lang="en-US" altLang="zh-CN" dirty="0"/>
              <a:t>link</a:t>
            </a:r>
            <a:r>
              <a:rPr lang="zh-CN" altLang="en-US" dirty="0"/>
              <a:t> </a:t>
            </a:r>
            <a:r>
              <a:rPr lang="en-US" altLang="zh-CN" dirty="0"/>
              <a:t>features,</a:t>
            </a:r>
            <a:r>
              <a:rPr lang="zh-CN" altLang="en-US" dirty="0"/>
              <a:t> </a:t>
            </a:r>
            <a:r>
              <a:rPr lang="en-US" altLang="zh-CN" dirty="0"/>
              <a:t>which</a:t>
            </a:r>
          </a:p>
          <a:p>
            <a:r>
              <a:rPr lang="en-US" altLang="zh-CN" dirty="0"/>
              <a:t>Is</a:t>
            </a:r>
            <a:r>
              <a:rPr lang="zh-CN" altLang="en-US" dirty="0"/>
              <a:t> </a:t>
            </a:r>
            <a:r>
              <a:rPr lang="en-US" altLang="zh-CN" dirty="0"/>
              <a:t>link</a:t>
            </a:r>
            <a:r>
              <a:rPr lang="zh-CN" altLang="en-US" dirty="0"/>
              <a:t> </a:t>
            </a:r>
            <a:r>
              <a:rPr lang="en-US" altLang="zh-CN" dirty="0"/>
              <a:t>capacity.</a:t>
            </a:r>
            <a:r>
              <a:rPr lang="zh-CN" altLang="en-US" dirty="0"/>
              <a:t> </a:t>
            </a:r>
            <a:r>
              <a:rPr lang="en-US" altLang="zh-CN" dirty="0"/>
              <a:t>What’s</a:t>
            </a:r>
            <a:r>
              <a:rPr lang="zh-CN" altLang="en-US" dirty="0"/>
              <a:t> </a:t>
            </a:r>
            <a:r>
              <a:rPr lang="en-US" altLang="zh-CN" dirty="0"/>
              <a:t>more,</a:t>
            </a:r>
            <a:r>
              <a:rPr lang="zh-CN" altLang="en-US" dirty="0"/>
              <a:t> </a:t>
            </a:r>
            <a:r>
              <a:rPr lang="en-US" altLang="zh-CN" dirty="0"/>
              <a:t>there</a:t>
            </a:r>
            <a:r>
              <a:rPr lang="zh-CN" altLang="en-US" dirty="0"/>
              <a:t> </a:t>
            </a:r>
            <a:r>
              <a:rPr lang="en-US" altLang="zh-CN" dirty="0"/>
              <a:t>may</a:t>
            </a:r>
            <a:r>
              <a:rPr lang="zh-CN" altLang="en-US" dirty="0"/>
              <a:t> </a:t>
            </a:r>
            <a:r>
              <a:rPr lang="en-US" altLang="zh-CN" dirty="0"/>
              <a:t>be</a:t>
            </a:r>
            <a:r>
              <a:rPr lang="zh-CN" altLang="en-US" dirty="0"/>
              <a:t> </a:t>
            </a:r>
            <a:r>
              <a:rPr lang="en-US" altLang="zh-CN" dirty="0"/>
              <a:t>multiple</a:t>
            </a:r>
            <a:r>
              <a:rPr lang="zh-CN" altLang="en-US" dirty="0"/>
              <a:t> </a:t>
            </a:r>
            <a:r>
              <a:rPr lang="en-US" altLang="zh-CN" dirty="0"/>
              <a:t>parallel</a:t>
            </a:r>
            <a:r>
              <a:rPr lang="zh-CN" altLang="en-US" dirty="0"/>
              <a:t> </a:t>
            </a:r>
            <a:r>
              <a:rPr lang="en-US" altLang="zh-CN" dirty="0"/>
              <a:t>links</a:t>
            </a:r>
            <a:r>
              <a:rPr lang="zh-CN" altLang="en-US" dirty="0"/>
              <a:t> </a:t>
            </a:r>
            <a:r>
              <a:rPr lang="en-US" altLang="zh-CN" dirty="0"/>
              <a:t>between</a:t>
            </a:r>
            <a:r>
              <a:rPr lang="zh-CN" altLang="en-US" dirty="0"/>
              <a:t> </a:t>
            </a:r>
            <a:r>
              <a:rPr lang="en-US" altLang="zh-CN" dirty="0"/>
              <a:t>two</a:t>
            </a:r>
            <a:r>
              <a:rPr lang="zh-CN" altLang="en-US" dirty="0"/>
              <a:t> </a:t>
            </a:r>
            <a:r>
              <a:rPr lang="en-US" altLang="zh-CN" dirty="0"/>
              <a:t>nodes.</a:t>
            </a:r>
          </a:p>
          <a:p>
            <a:r>
              <a:rPr lang="en-US" altLang="zh-CN" dirty="0"/>
              <a:t>To</a:t>
            </a:r>
            <a:r>
              <a:rPr lang="zh-CN" altLang="en-US" dirty="0"/>
              <a:t> </a:t>
            </a:r>
            <a:r>
              <a:rPr lang="en-US" altLang="zh-CN" dirty="0"/>
              <a:t>deal</a:t>
            </a:r>
            <a:r>
              <a:rPr lang="zh-CN" altLang="en-US" dirty="0"/>
              <a:t> </a:t>
            </a:r>
            <a:r>
              <a:rPr lang="en-US" altLang="zh-CN" dirty="0"/>
              <a:t>with</a:t>
            </a:r>
            <a:r>
              <a:rPr lang="zh-CN" altLang="en-US" dirty="0"/>
              <a:t> </a:t>
            </a:r>
            <a:r>
              <a:rPr lang="en-US" altLang="zh-CN" dirty="0"/>
              <a:t>these,</a:t>
            </a:r>
            <a:r>
              <a:rPr lang="zh-CN" altLang="en-US" dirty="0"/>
              <a:t> </a:t>
            </a:r>
            <a:r>
              <a:rPr lang="en-US" altLang="zh-CN" dirty="0"/>
              <a:t>we</a:t>
            </a:r>
            <a:r>
              <a:rPr lang="zh-CN" altLang="en-US" dirty="0"/>
              <a:t> </a:t>
            </a:r>
            <a:r>
              <a:rPr lang="en-US" altLang="zh-CN" dirty="0"/>
              <a:t>propose</a:t>
            </a:r>
            <a:r>
              <a:rPr lang="zh-CN" altLang="en-US" dirty="0"/>
              <a:t> </a:t>
            </a:r>
            <a:r>
              <a:rPr lang="en-US" altLang="zh-CN" dirty="0"/>
              <a:t>a</a:t>
            </a:r>
            <a:r>
              <a:rPr lang="zh-CN" altLang="en-US" dirty="0"/>
              <a:t> </a:t>
            </a:r>
            <a:r>
              <a:rPr lang="en-US" altLang="zh-CN" dirty="0"/>
              <a:t>domain-specific</a:t>
            </a:r>
            <a:r>
              <a:rPr lang="zh-CN" altLang="en-US" dirty="0"/>
              <a:t> </a:t>
            </a:r>
            <a:r>
              <a:rPr lang="en-US" altLang="zh-CN" dirty="0"/>
              <a:t>node-link</a:t>
            </a:r>
            <a:r>
              <a:rPr lang="zh-CN" altLang="en-US" dirty="0"/>
              <a:t> </a:t>
            </a:r>
            <a:r>
              <a:rPr lang="en-US" altLang="zh-CN" dirty="0"/>
              <a:t>transformation.</a:t>
            </a:r>
          </a:p>
          <a:p>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22</a:t>
            </a:fld>
            <a:endParaRPr lang="en-US" dirty="0"/>
          </a:p>
        </p:txBody>
      </p:sp>
    </p:spTree>
    <p:extLst>
      <p:ext uri="{BB962C8B-B14F-4D97-AF65-F5344CB8AC3E}">
        <p14:creationId xmlns:p14="http://schemas.microsoft.com/office/powerpoint/2010/main" val="24869546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This</a:t>
            </a:r>
            <a:r>
              <a:rPr lang="zh-CN" altLang="en-US" dirty="0"/>
              <a:t> </a:t>
            </a:r>
            <a:r>
              <a:rPr lang="en-US" altLang="zh-CN" dirty="0"/>
              <a:t>example</a:t>
            </a:r>
            <a:r>
              <a:rPr lang="zh-CN" altLang="en-US" dirty="0"/>
              <a:t> </a:t>
            </a:r>
            <a:r>
              <a:rPr lang="en-US" altLang="zh-CN" dirty="0"/>
              <a:t>shows</a:t>
            </a:r>
            <a:r>
              <a:rPr lang="zh-CN" altLang="en-US" dirty="0"/>
              <a:t> </a:t>
            </a:r>
            <a:r>
              <a:rPr lang="en-US" altLang="zh-CN" dirty="0"/>
              <a:t>the</a:t>
            </a:r>
            <a:r>
              <a:rPr lang="zh-CN" altLang="en-US" dirty="0"/>
              <a:t> </a:t>
            </a:r>
            <a:r>
              <a:rPr lang="en-US" altLang="zh-CN" dirty="0"/>
              <a:t>input</a:t>
            </a:r>
            <a:r>
              <a:rPr lang="zh-CN" altLang="en-US" dirty="0"/>
              <a:t> </a:t>
            </a:r>
            <a:r>
              <a:rPr lang="en-US" altLang="zh-CN" dirty="0"/>
              <a:t>topology</a:t>
            </a:r>
            <a:r>
              <a:rPr lang="zh-CN" altLang="en-US" dirty="0"/>
              <a:t> </a:t>
            </a:r>
            <a:r>
              <a:rPr lang="en-US" altLang="zh-CN" dirty="0"/>
              <a:t>before</a:t>
            </a:r>
            <a:r>
              <a:rPr lang="zh-CN" altLang="en-US" dirty="0"/>
              <a:t> </a:t>
            </a:r>
            <a:r>
              <a:rPr lang="en-US" altLang="zh-CN" dirty="0"/>
              <a:t>transformation</a:t>
            </a:r>
            <a:r>
              <a:rPr lang="zh-CN" altLang="en-US" dirty="0"/>
              <a:t> </a:t>
            </a:r>
            <a:r>
              <a:rPr lang="en-US" altLang="zh-CN" dirty="0"/>
              <a:t>on</a:t>
            </a:r>
            <a:r>
              <a:rPr lang="zh-CN" altLang="en-US" dirty="0"/>
              <a:t> </a:t>
            </a:r>
            <a:r>
              <a:rPr lang="en-US" altLang="zh-CN" dirty="0"/>
              <a:t>the</a:t>
            </a:r>
            <a:r>
              <a:rPr lang="zh-CN" altLang="en-US" dirty="0"/>
              <a:t> </a:t>
            </a:r>
            <a:r>
              <a:rPr lang="en-US" altLang="zh-CN" dirty="0"/>
              <a:t>left</a:t>
            </a:r>
            <a:r>
              <a:rPr lang="zh-CN" altLang="en-US" dirty="0"/>
              <a:t> </a:t>
            </a:r>
            <a:r>
              <a:rPr lang="en-US" altLang="zh-CN" dirty="0"/>
              <a:t>and</a:t>
            </a:r>
            <a:r>
              <a:rPr lang="zh-CN" altLang="en-US" dirty="0"/>
              <a:t> </a:t>
            </a:r>
            <a:r>
              <a:rPr lang="en-US" altLang="zh-CN" dirty="0"/>
              <a:t>the</a:t>
            </a:r>
            <a:r>
              <a:rPr lang="zh-CN" altLang="en-US" dirty="0"/>
              <a:t> </a:t>
            </a:r>
            <a:r>
              <a:rPr lang="en-US" altLang="zh-CN" dirty="0"/>
              <a:t>output</a:t>
            </a:r>
            <a:r>
              <a:rPr lang="zh-CN" altLang="en-US" dirty="0"/>
              <a:t> </a:t>
            </a:r>
            <a:r>
              <a:rPr lang="en-US" altLang="zh-CN" dirty="0"/>
              <a:t>topology</a:t>
            </a:r>
            <a:r>
              <a:rPr lang="zh-CN" altLang="en-US" dirty="0"/>
              <a:t> </a:t>
            </a:r>
            <a:r>
              <a:rPr lang="en-US" altLang="zh-CN" dirty="0"/>
              <a:t>after</a:t>
            </a:r>
            <a:r>
              <a:rPr lang="zh-CN" altLang="en-US" dirty="0"/>
              <a:t> </a:t>
            </a:r>
            <a:r>
              <a:rPr lang="en-US" altLang="zh-CN" dirty="0"/>
              <a:t>transformation</a:t>
            </a:r>
            <a:r>
              <a:rPr lang="zh-CN" altLang="en-US" dirty="0"/>
              <a:t> </a:t>
            </a:r>
            <a:r>
              <a:rPr lang="en-US" altLang="zh-CN" dirty="0"/>
              <a:t>on</a:t>
            </a:r>
            <a:r>
              <a:rPr lang="zh-CN" altLang="en-US" dirty="0"/>
              <a:t> </a:t>
            </a:r>
            <a:r>
              <a:rPr lang="en-US" altLang="zh-CN" dirty="0"/>
              <a:t>the</a:t>
            </a:r>
            <a:r>
              <a:rPr lang="zh-CN" altLang="en-US" dirty="0"/>
              <a:t> </a:t>
            </a:r>
            <a:r>
              <a:rPr lang="en-US" altLang="zh-CN" dirty="0"/>
              <a:t>right</a:t>
            </a:r>
          </a:p>
          <a:p>
            <a:r>
              <a:rPr lang="en-US" sz="1200" kern="1200" dirty="0">
                <a:solidFill>
                  <a:schemeClr val="tx1"/>
                </a:solidFill>
                <a:effectLst/>
                <a:latin typeface="+mn-lt"/>
                <a:ea typeface="+mn-ea"/>
                <a:cs typeface="+mn-cs"/>
              </a:rPr>
              <a:t>The node names show the corresponding relationship between nodes and links</a:t>
            </a:r>
            <a:r>
              <a:rPr lang="en-US" altLang="zh-C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p>
          <a:p>
            <a:r>
              <a:rPr lang="en-US" altLang="zh-CN" sz="1200" kern="1200" dirty="0">
                <a:solidFill>
                  <a:schemeClr val="tx1"/>
                </a:solidFill>
                <a:effectLst/>
                <a:latin typeface="+mn-lt"/>
                <a:ea typeface="+mn-ea"/>
                <a:cs typeface="+mn-cs"/>
              </a:rPr>
              <a:t>Then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capacity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becomes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node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feature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transformed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topology.</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two parallel links BC1 and BC2 are mapped to two nodes in the transformed topology</a:t>
            </a:r>
            <a:r>
              <a:rPr lang="en-US" altLang="zh-CN"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do not add links between nodes whose corresponding links in the input topology are parallel links,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For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example,</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 do not add links between node BC1 and node BC2</a:t>
            </a:r>
            <a:r>
              <a:rPr lang="en-US" altLang="zh-C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because the parallel links make contribution to the capacity between the same two nodes,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we do not want to propagate the capacities of the parallel links during GNN training</a:t>
            </a:r>
            <a:r>
              <a:rPr lang="en-US" altLang="zh-CN"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23</a:t>
            </a:fld>
            <a:endParaRPr lang="en-US" dirty="0"/>
          </a:p>
        </p:txBody>
      </p:sp>
    </p:spTree>
    <p:extLst>
      <p:ext uri="{BB962C8B-B14F-4D97-AF65-F5344CB8AC3E}">
        <p14:creationId xmlns:p14="http://schemas.microsoft.com/office/powerpoint/2010/main" val="23160892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We</a:t>
            </a:r>
            <a:r>
              <a:rPr lang="zh-CN" altLang="en-US" dirty="0"/>
              <a:t> </a:t>
            </a:r>
            <a:r>
              <a:rPr lang="en-US" altLang="zh-CN" dirty="0"/>
              <a:t>implement</a:t>
            </a:r>
            <a:r>
              <a:rPr lang="zh-CN" altLang="en-US" dirty="0"/>
              <a:t> </a:t>
            </a:r>
            <a:r>
              <a:rPr lang="en-US" altLang="zh-CN" dirty="0"/>
              <a:t>the</a:t>
            </a:r>
            <a:r>
              <a:rPr lang="zh-CN" altLang="en-US" dirty="0"/>
              <a:t> </a:t>
            </a:r>
            <a:r>
              <a:rPr lang="en-US" altLang="zh-CN" dirty="0"/>
              <a:t>RL</a:t>
            </a:r>
            <a:r>
              <a:rPr lang="zh-CN" altLang="en-US" dirty="0"/>
              <a:t> </a:t>
            </a:r>
            <a:r>
              <a:rPr lang="en-US" altLang="zh-CN" dirty="0"/>
              <a:t>part</a:t>
            </a:r>
            <a:r>
              <a:rPr lang="zh-CN" altLang="en-US" dirty="0"/>
              <a:t> </a:t>
            </a:r>
            <a:r>
              <a:rPr lang="en-US" altLang="zh-CN" dirty="0"/>
              <a:t>based</a:t>
            </a:r>
            <a:r>
              <a:rPr lang="zh-CN" altLang="en-US" dirty="0"/>
              <a:t> </a:t>
            </a:r>
            <a:r>
              <a:rPr lang="en-US" altLang="zh-CN" dirty="0"/>
              <a:t>on</a:t>
            </a:r>
            <a:r>
              <a:rPr lang="zh-CN" altLang="en-US" dirty="0"/>
              <a:t> </a:t>
            </a:r>
            <a:r>
              <a:rPr lang="en-US" altLang="zh-CN" dirty="0"/>
              <a:t>the</a:t>
            </a:r>
            <a:r>
              <a:rPr lang="zh-CN" altLang="en-US" dirty="0"/>
              <a:t> </a:t>
            </a:r>
            <a:r>
              <a:rPr lang="en-US" altLang="zh-CN" dirty="0" err="1"/>
              <a:t>OpenAI</a:t>
            </a:r>
            <a:r>
              <a:rPr lang="zh-CN" altLang="en-US" dirty="0"/>
              <a:t> </a:t>
            </a:r>
            <a:r>
              <a:rPr lang="en-US" altLang="zh-CN" dirty="0" err="1"/>
              <a:t>SpinningUp</a:t>
            </a:r>
            <a:r>
              <a:rPr lang="zh-CN" altLang="en-US" dirty="0"/>
              <a:t> </a:t>
            </a:r>
            <a:r>
              <a:rPr lang="en-US" altLang="zh-CN" dirty="0"/>
              <a:t>framework</a:t>
            </a:r>
            <a:r>
              <a:rPr lang="zh-CN" altLang="en-US" dirty="0"/>
              <a:t> </a:t>
            </a:r>
            <a:r>
              <a:rPr lang="en-US" altLang="zh-CN" dirty="0"/>
              <a:t>and</a:t>
            </a:r>
            <a:r>
              <a:rPr lang="zh-CN" altLang="en-US" dirty="0"/>
              <a:t> </a:t>
            </a:r>
            <a:r>
              <a:rPr lang="en-US" altLang="zh-CN" dirty="0"/>
              <a:t>add</a:t>
            </a:r>
            <a:r>
              <a:rPr lang="zh-CN" altLang="en-US" dirty="0"/>
              <a:t> </a:t>
            </a:r>
            <a:r>
              <a:rPr lang="en-US" altLang="zh-CN" dirty="0"/>
              <a:t>support</a:t>
            </a:r>
            <a:r>
              <a:rPr lang="zh-CN" altLang="en-US" dirty="0"/>
              <a:t> </a:t>
            </a:r>
            <a:r>
              <a:rPr lang="en-US" altLang="zh-CN" dirty="0"/>
              <a:t>for</a:t>
            </a:r>
            <a:r>
              <a:rPr lang="zh-CN" altLang="en-US" dirty="0"/>
              <a:t> </a:t>
            </a:r>
            <a:r>
              <a:rPr lang="en-US" altLang="zh-CN" dirty="0"/>
              <a:t>GPU</a:t>
            </a:r>
            <a:r>
              <a:rPr lang="zh-CN" altLang="en-US" dirty="0"/>
              <a:t> </a:t>
            </a:r>
            <a:r>
              <a:rPr lang="en-US" altLang="zh-CN" dirty="0"/>
              <a:t>training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a:t>
            </a:r>
            <a:r>
              <a:rPr lang="en-US" altLang="zh-CN" sz="1200" kern="1200" dirty="0">
                <a:solidFill>
                  <a:schemeClr val="tx1"/>
                </a:solidFill>
                <a:effectLst/>
                <a:latin typeface="+mn-lt"/>
                <a:ea typeface="+mn-ea"/>
                <a:cs typeface="+mn-cs"/>
              </a:rPr>
              <a: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plan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evaluator</a:t>
            </a:r>
            <a:r>
              <a:rPr lang="en-US" sz="1200" kern="1200" dirty="0">
                <a:solidFill>
                  <a:schemeClr val="tx1"/>
                </a:solidFill>
                <a:effectLst/>
                <a:latin typeface="+mn-lt"/>
                <a:ea typeface="+mn-ea"/>
                <a:cs typeface="+mn-cs"/>
              </a:rPr>
              <a:t> check</a:t>
            </a:r>
            <a:r>
              <a:rPr lang="en-US" altLang="zh-CN" sz="1200" kern="12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 if the current network plan satisfies the </a:t>
            </a:r>
            <a:r>
              <a:rPr lang="en-US" altLang="zh-CN" sz="1200" kern="1200" dirty="0">
                <a:solidFill>
                  <a:schemeClr val="tx1"/>
                </a:solidFill>
                <a:effectLst/>
                <a:latin typeface="+mn-lt"/>
                <a:ea typeface="+mn-ea"/>
                <a:cs typeface="+mn-cs"/>
              </a:rPr>
              <a:t>operational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requirements</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by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solving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linear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programming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(LP)</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problem</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a:t>
            </a:r>
            <a:r>
              <a:rPr lang="en-US" sz="1200" kern="1200" dirty="0" err="1">
                <a:solidFill>
                  <a:schemeClr val="tx1"/>
                </a:solidFill>
                <a:effectLst/>
                <a:latin typeface="+mn-lt"/>
                <a:ea typeface="+mn-ea"/>
                <a:cs typeface="+mn-cs"/>
              </a:rPr>
              <a:t>Gurobi</a:t>
            </a:r>
            <a:r>
              <a:rPr lang="en-US" sz="1200" kern="1200" dirty="0">
                <a:solidFill>
                  <a:schemeClr val="tx1"/>
                </a:solidFill>
                <a:effectLst/>
                <a:latin typeface="+mn-lt"/>
                <a:ea typeface="+mn-ea"/>
                <a:cs typeface="+mn-cs"/>
              </a:rPr>
              <a:t> Optimizer</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There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two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optimizations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plan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evaluator's implementation.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one is source aggregation</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which</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aggregates the flows with the same source as one single flow.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It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decreases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number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constraints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variables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problem</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formulation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second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stateful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failure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checking.</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Remember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only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adding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capacity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allowed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action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space.</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a network survives a failure, then a network with more capacity </a:t>
            </a:r>
            <a:r>
              <a:rPr lang="en-US" altLang="zh-CN" sz="1200" kern="1200" dirty="0">
                <a:solidFill>
                  <a:schemeClr val="tx1"/>
                </a:solidFill>
                <a:effectLst/>
                <a:latin typeface="+mn-lt"/>
                <a:ea typeface="+mn-ea"/>
                <a:cs typeface="+mn-cs"/>
              </a:rPr>
              <a:t>will</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survive the same failure.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So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a:t>
            </a:r>
            <a:r>
              <a:rPr lang="en-US" sz="1200" kern="1200" dirty="0">
                <a:solidFill>
                  <a:schemeClr val="tx1"/>
                </a:solidFill>
                <a:effectLst/>
                <a:latin typeface="+mn-lt"/>
                <a:ea typeface="+mn-ea"/>
                <a:cs typeface="+mn-cs"/>
              </a:rPr>
              <a:t>or each step, we check the failure scenarios starting at the failure that is not survived in the previous step</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instead of trying to solve all the failures at one time.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a:t>
            </a:r>
            <a:r>
              <a:rPr lang="zh-CN" altLang="en-US" dirty="0"/>
              <a:t> </a:t>
            </a:r>
            <a:r>
              <a:rPr lang="en-US" altLang="zh-CN" dirty="0"/>
              <a:t>code</a:t>
            </a:r>
            <a:r>
              <a:rPr lang="zh-CN" altLang="en-US" dirty="0"/>
              <a:t> </a:t>
            </a:r>
            <a:r>
              <a:rPr lang="en-US" altLang="zh-CN" dirty="0"/>
              <a:t>is</a:t>
            </a:r>
            <a:r>
              <a:rPr lang="zh-CN" altLang="en-US" dirty="0"/>
              <a:t> </a:t>
            </a:r>
            <a:r>
              <a:rPr lang="en-US" altLang="zh-CN" dirty="0"/>
              <a:t>publicly</a:t>
            </a:r>
            <a:r>
              <a:rPr lang="zh-CN" altLang="en-US" dirty="0"/>
              <a:t> </a:t>
            </a:r>
            <a:r>
              <a:rPr lang="en-US" altLang="zh-CN" dirty="0"/>
              <a:t>available</a:t>
            </a:r>
            <a:r>
              <a:rPr lang="zh-CN" altLang="en-US" dirty="0"/>
              <a:t> </a:t>
            </a:r>
            <a:r>
              <a:rPr lang="en-US" altLang="zh-CN" dirty="0"/>
              <a:t>at</a:t>
            </a:r>
            <a:r>
              <a:rPr lang="zh-CN" altLang="en-US" dirty="0"/>
              <a:t> </a:t>
            </a:r>
            <a:r>
              <a:rPr lang="en-US" altLang="zh-CN" dirty="0"/>
              <a:t>this</a:t>
            </a:r>
            <a:r>
              <a:rPr lang="zh-CN" altLang="en-US" dirty="0"/>
              <a:t> </a:t>
            </a:r>
            <a:r>
              <a:rPr lang="en-US" altLang="zh-CN" dirty="0" err="1"/>
              <a:t>github</a:t>
            </a:r>
            <a:r>
              <a:rPr lang="zh-CN" altLang="en-US" dirty="0"/>
              <a:t> </a:t>
            </a:r>
            <a:r>
              <a:rPr lang="en-US" altLang="zh-CN" dirty="0"/>
              <a:t>link.</a:t>
            </a:r>
            <a:r>
              <a:rPr lang="zh-CN" altLang="en-US" dirty="0"/>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24</a:t>
            </a:fld>
            <a:endParaRPr lang="en-US" dirty="0"/>
          </a:p>
        </p:txBody>
      </p:sp>
    </p:spTree>
    <p:extLst>
      <p:ext uri="{BB962C8B-B14F-4D97-AF65-F5344CB8AC3E}">
        <p14:creationId xmlns:p14="http://schemas.microsoft.com/office/powerpoint/2010/main" val="15297418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a:t>
            </a:r>
            <a:r>
              <a:rPr lang="zh-CN" altLang="en-US" dirty="0"/>
              <a:t> </a:t>
            </a:r>
            <a:r>
              <a:rPr lang="en-US" altLang="zh-CN" dirty="0"/>
              <a:t>evaluation</a:t>
            </a:r>
            <a:r>
              <a:rPr lang="zh-CN" altLang="en-US" dirty="0"/>
              <a:t> </a:t>
            </a:r>
            <a:r>
              <a:rPr lang="en-US" altLang="zh-CN" dirty="0"/>
              <a:t>consists</a:t>
            </a:r>
            <a:r>
              <a:rPr lang="zh-CN" altLang="en-US" dirty="0"/>
              <a:t> </a:t>
            </a:r>
            <a:r>
              <a:rPr lang="en-US" altLang="zh-CN" dirty="0"/>
              <a:t>of</a:t>
            </a:r>
            <a:r>
              <a:rPr lang="zh-CN" altLang="en-US" dirty="0"/>
              <a:t> </a:t>
            </a:r>
            <a:r>
              <a:rPr lang="en-US" altLang="zh-CN" dirty="0"/>
              <a:t>the</a:t>
            </a:r>
            <a:r>
              <a:rPr lang="zh-CN" altLang="en-US" dirty="0"/>
              <a:t> </a:t>
            </a:r>
            <a:r>
              <a:rPr lang="en-US" altLang="zh-CN" dirty="0"/>
              <a:t>implementation</a:t>
            </a:r>
            <a:r>
              <a:rPr lang="zh-CN" altLang="en-US" dirty="0"/>
              <a:t> </a:t>
            </a:r>
            <a:r>
              <a:rPr lang="en-US" altLang="zh-CN" dirty="0"/>
              <a:t>efficiency.</a:t>
            </a:r>
            <a:r>
              <a:rPr lang="zh-CN" altLang="en-US" dirty="0"/>
              <a:t> </a:t>
            </a:r>
            <a:r>
              <a:rPr lang="en-US" altLang="zh-CN" dirty="0"/>
              <a:t>the</a:t>
            </a:r>
            <a:r>
              <a:rPr lang="zh-CN" altLang="en-US" dirty="0"/>
              <a:t> </a:t>
            </a:r>
            <a:r>
              <a:rPr lang="en-US" altLang="zh-CN" dirty="0"/>
              <a:t>optimality,</a:t>
            </a:r>
            <a:r>
              <a:rPr lang="zh-CN" altLang="en-US" dirty="0"/>
              <a:t> </a:t>
            </a:r>
            <a:r>
              <a:rPr lang="en-US" altLang="zh-CN" dirty="0"/>
              <a:t>scalability,</a:t>
            </a:r>
            <a:r>
              <a:rPr lang="zh-CN" altLang="en-US" dirty="0"/>
              <a:t> </a:t>
            </a:r>
            <a:r>
              <a:rPr lang="en-US" altLang="zh-CN" dirty="0"/>
              <a:t>sensitivity</a:t>
            </a:r>
            <a:r>
              <a:rPr lang="zh-CN" altLang="en-US" dirty="0"/>
              <a:t> </a:t>
            </a:r>
            <a:r>
              <a:rPr lang="en-US" altLang="zh-CN" dirty="0"/>
              <a:t>analysis</a:t>
            </a: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25</a:t>
            </a:fld>
            <a:endParaRPr lang="en-US" dirty="0"/>
          </a:p>
        </p:txBody>
      </p:sp>
    </p:spTree>
    <p:extLst>
      <p:ext uri="{BB962C8B-B14F-4D97-AF65-F5344CB8AC3E}">
        <p14:creationId xmlns:p14="http://schemas.microsoft.com/office/powerpoint/2010/main" val="26492727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In</a:t>
            </a:r>
            <a:r>
              <a:rPr lang="zh-CN" altLang="en-US" dirty="0"/>
              <a:t> </a:t>
            </a:r>
            <a:r>
              <a:rPr lang="en-US" altLang="zh-CN" dirty="0"/>
              <a:t>this</a:t>
            </a:r>
            <a:r>
              <a:rPr lang="zh-CN" altLang="en-US" dirty="0"/>
              <a:t> </a:t>
            </a:r>
            <a:r>
              <a:rPr lang="en-US" altLang="zh-CN" dirty="0"/>
              <a:t>talk,</a:t>
            </a:r>
            <a:r>
              <a:rPr lang="zh-CN" altLang="en-US" dirty="0"/>
              <a:t> </a:t>
            </a:r>
            <a:r>
              <a:rPr lang="en-US" altLang="zh-CN" dirty="0"/>
              <a:t>we</a:t>
            </a:r>
            <a:r>
              <a:rPr lang="zh-CN" altLang="en-US" dirty="0"/>
              <a:t> </a:t>
            </a:r>
            <a:r>
              <a:rPr lang="en-US" altLang="zh-CN" dirty="0"/>
              <a:t>omit</a:t>
            </a:r>
            <a:r>
              <a:rPr lang="zh-CN" altLang="en-US" dirty="0"/>
              <a:t> </a:t>
            </a:r>
            <a:r>
              <a:rPr lang="en-US" altLang="zh-CN" dirty="0"/>
              <a:t>the</a:t>
            </a:r>
            <a:r>
              <a:rPr lang="zh-CN" altLang="en-US" dirty="0"/>
              <a:t> </a:t>
            </a:r>
            <a:r>
              <a:rPr lang="en-US" altLang="zh-CN" dirty="0"/>
              <a:t>last</a:t>
            </a:r>
            <a:r>
              <a:rPr lang="zh-CN" altLang="en-US" dirty="0"/>
              <a:t> </a:t>
            </a:r>
            <a:r>
              <a:rPr lang="en-US" altLang="zh-CN" dirty="0"/>
              <a:t>two</a:t>
            </a:r>
            <a:r>
              <a:rPr lang="zh-CN" altLang="en-US" dirty="0"/>
              <a:t> </a:t>
            </a:r>
            <a:r>
              <a:rPr lang="en-US" altLang="zh-CN" dirty="0"/>
              <a:t>items</a:t>
            </a:r>
            <a:r>
              <a:rPr lang="zh-CN" altLang="en-US" dirty="0"/>
              <a:t> </a:t>
            </a:r>
            <a:r>
              <a:rPr lang="en-US" altLang="zh-CN" dirty="0"/>
              <a:t>of</a:t>
            </a:r>
            <a:r>
              <a:rPr lang="zh-CN" altLang="en-US" dirty="0"/>
              <a:t> </a:t>
            </a:r>
            <a:r>
              <a:rPr lang="en-US" altLang="zh-CN" dirty="0"/>
              <a:t>the</a:t>
            </a:r>
            <a:r>
              <a:rPr lang="zh-CN" altLang="en-US" dirty="0"/>
              <a:t> </a:t>
            </a:r>
            <a:r>
              <a:rPr lang="en-US" altLang="zh-CN" dirty="0"/>
              <a:t>sensitivity</a:t>
            </a:r>
            <a:r>
              <a:rPr lang="zh-CN" altLang="en-US" dirty="0"/>
              <a:t> </a:t>
            </a:r>
            <a:r>
              <a:rPr lang="en-US" altLang="zh-CN" dirty="0"/>
              <a:t>analysis</a:t>
            </a: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26</a:t>
            </a:fld>
            <a:endParaRPr lang="en-US" dirty="0"/>
          </a:p>
        </p:txBody>
      </p:sp>
    </p:spTree>
    <p:extLst>
      <p:ext uri="{BB962C8B-B14F-4D97-AF65-F5344CB8AC3E}">
        <p14:creationId xmlns:p14="http://schemas.microsoft.com/office/powerpoint/2010/main" val="32340765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compare the running time of different implementations, including the vanilla plan evaluator (Vanilla), the plan evaluator with source aggregation (SA), and the plan evaluator with both source aggregation and stateful failure checking (</a:t>
            </a:r>
            <a:r>
              <a:rPr lang="en-US" sz="1200" kern="1200" dirty="0" err="1">
                <a:solidFill>
                  <a:schemeClr val="tx1"/>
                </a:solidFill>
                <a:effectLst/>
                <a:latin typeface="+mn-lt"/>
                <a:ea typeface="+mn-ea"/>
                <a:cs typeface="+mn-cs"/>
              </a:rPr>
              <a:t>NeuroPlan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27</a:t>
            </a:fld>
            <a:endParaRPr lang="en-US" dirty="0"/>
          </a:p>
        </p:txBody>
      </p:sp>
    </p:spTree>
    <p:extLst>
      <p:ext uri="{BB962C8B-B14F-4D97-AF65-F5344CB8AC3E}">
        <p14:creationId xmlns:p14="http://schemas.microsoft.com/office/powerpoint/2010/main" val="23730490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measure the average running time for 10 epochs on the five topologies </a:t>
            </a:r>
            <a:r>
              <a:rPr lang="en-US" altLang="zh-CN" sz="1200" kern="1200" dirty="0">
                <a:solidFill>
                  <a:schemeClr val="tx1"/>
                </a:solidFill>
                <a:effectLst/>
                <a:latin typeface="+mn-lt"/>
                <a:ea typeface="+mn-ea"/>
                <a:cs typeface="+mn-cs"/>
              </a:rPr>
              <a:t>A,B,C,D,E,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scale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from</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small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large.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3610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running time is normalized with the running time of </a:t>
            </a:r>
            <a:r>
              <a:rPr lang="en-US" sz="1200" kern="1200" dirty="0" err="1">
                <a:solidFill>
                  <a:schemeClr val="tx1"/>
                </a:solidFill>
                <a:effectLst/>
                <a:latin typeface="+mn-lt"/>
                <a:ea typeface="+mn-ea"/>
                <a:cs typeface="+mn-cs"/>
              </a:rPr>
              <a:t>NeuroPlan</a:t>
            </a:r>
            <a:r>
              <a:rPr lang="en-US" sz="1200" kern="1200" dirty="0">
                <a:solidFill>
                  <a:schemeClr val="tx1"/>
                </a:solidFill>
                <a:effectLst/>
                <a:latin typeface="+mn-lt"/>
                <a:ea typeface="+mn-ea"/>
                <a:cs typeface="+mn-cs"/>
              </a:rPr>
              <a:t> on each topology.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3091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Here</a:t>
            </a:r>
            <a:r>
              <a:rPr lang="zh-CN" altLang="en-US" dirty="0"/>
              <a:t> </a:t>
            </a:r>
            <a:r>
              <a:rPr lang="en-US" altLang="zh-CN" dirty="0"/>
              <a:t>we</a:t>
            </a:r>
            <a:r>
              <a:rPr lang="zh-CN" altLang="en-US" dirty="0"/>
              <a:t> </a:t>
            </a:r>
            <a:r>
              <a:rPr lang="en-US" altLang="zh-CN" dirty="0"/>
              <a:t>show</a:t>
            </a:r>
            <a:r>
              <a:rPr lang="zh-CN" altLang="en-US" dirty="0"/>
              <a:t> </a:t>
            </a:r>
            <a:r>
              <a:rPr lang="en-US" altLang="zh-CN" dirty="0"/>
              <a:t>an</a:t>
            </a:r>
            <a:r>
              <a:rPr lang="zh-CN" altLang="en-US" dirty="0"/>
              <a:t> </a:t>
            </a:r>
            <a:r>
              <a:rPr lang="en-US" altLang="zh-CN" dirty="0"/>
              <a:t>example</a:t>
            </a:r>
            <a:r>
              <a:rPr lang="zh-CN" altLang="en-US" dirty="0"/>
              <a:t> </a:t>
            </a:r>
            <a:r>
              <a:rPr lang="en-US" altLang="zh-CN" dirty="0"/>
              <a:t>to</a:t>
            </a:r>
            <a:r>
              <a:rPr lang="zh-CN" altLang="en-US" dirty="0"/>
              <a:t> </a:t>
            </a:r>
            <a:r>
              <a:rPr lang="en-US" altLang="zh-CN" dirty="0"/>
              <a:t>illustrate</a:t>
            </a:r>
            <a:r>
              <a:rPr lang="zh-CN" altLang="en-US" dirty="0"/>
              <a:t> </a:t>
            </a:r>
            <a:r>
              <a:rPr lang="en-US" altLang="zh-CN" dirty="0"/>
              <a:t>the</a:t>
            </a:r>
            <a:r>
              <a:rPr lang="zh-CN" altLang="en-US" dirty="0"/>
              <a:t> </a:t>
            </a:r>
            <a:r>
              <a:rPr lang="en-US" altLang="zh-CN" dirty="0"/>
              <a:t>failure-aware</a:t>
            </a:r>
            <a:r>
              <a:rPr lang="zh-CN" altLang="en-US" dirty="0"/>
              <a:t> </a:t>
            </a:r>
            <a:r>
              <a:rPr lang="en-US" altLang="zh-CN" dirty="0"/>
              <a:t>multi-phase</a:t>
            </a:r>
            <a:r>
              <a:rPr lang="zh-CN" altLang="en-US" dirty="0"/>
              <a:t> </a:t>
            </a:r>
            <a:r>
              <a:rPr lang="en-US" altLang="zh-CN" dirty="0"/>
              <a:t>planning.</a:t>
            </a:r>
          </a:p>
          <a:p>
            <a:r>
              <a:rPr lang="en-US" altLang="zh-CN" dirty="0"/>
              <a:t>There</a:t>
            </a:r>
            <a:r>
              <a:rPr lang="zh-CN" altLang="en-US" dirty="0"/>
              <a:t> </a:t>
            </a:r>
            <a:r>
              <a:rPr lang="en-US" altLang="zh-CN" dirty="0"/>
              <a:t>are</a:t>
            </a:r>
            <a:r>
              <a:rPr lang="zh-CN" altLang="en-US" dirty="0"/>
              <a:t> </a:t>
            </a:r>
            <a:r>
              <a:rPr lang="en-US" altLang="zh-CN" dirty="0"/>
              <a:t>6</a:t>
            </a:r>
            <a:r>
              <a:rPr lang="zh-CN" altLang="en-US" dirty="0"/>
              <a:t> </a:t>
            </a:r>
            <a:r>
              <a:rPr lang="en-US" altLang="zh-CN" dirty="0"/>
              <a:t>sites</a:t>
            </a:r>
          </a:p>
          <a:p>
            <a:r>
              <a:rPr lang="en-US" altLang="zh-CN" dirty="0"/>
              <a:t>And</a:t>
            </a:r>
            <a:r>
              <a:rPr lang="zh-CN" altLang="en-US" dirty="0"/>
              <a:t> </a:t>
            </a:r>
            <a:r>
              <a:rPr lang="en-US" altLang="zh-CN" dirty="0"/>
              <a:t>we</a:t>
            </a:r>
            <a:r>
              <a:rPr lang="zh-CN" altLang="en-US" dirty="0"/>
              <a:t> </a:t>
            </a:r>
            <a:r>
              <a:rPr lang="en-US" altLang="zh-CN" dirty="0"/>
              <a:t>want</a:t>
            </a:r>
            <a:r>
              <a:rPr lang="zh-CN" altLang="en-US" dirty="0"/>
              <a:t> </a:t>
            </a:r>
            <a:r>
              <a:rPr lang="en-US" altLang="zh-CN" dirty="0"/>
              <a:t>to</a:t>
            </a:r>
            <a:r>
              <a:rPr lang="zh-CN" altLang="en-US" dirty="0"/>
              <a:t> </a:t>
            </a:r>
            <a:r>
              <a:rPr lang="en-US" altLang="zh-CN" dirty="0"/>
              <a:t>support</a:t>
            </a:r>
            <a:r>
              <a:rPr lang="zh-CN" altLang="en-US" dirty="0"/>
              <a:t> </a:t>
            </a:r>
            <a:r>
              <a:rPr lang="en-US" altLang="zh-CN" dirty="0"/>
              <a:t>100Gbps</a:t>
            </a:r>
            <a:r>
              <a:rPr lang="zh-CN" altLang="en-US" dirty="0"/>
              <a:t> </a:t>
            </a:r>
            <a:r>
              <a:rPr lang="en-US" altLang="zh-CN" dirty="0"/>
              <a:t>from</a:t>
            </a:r>
            <a:r>
              <a:rPr lang="zh-CN" altLang="en-US" dirty="0"/>
              <a:t> </a:t>
            </a:r>
            <a:r>
              <a:rPr lang="en-US" altLang="zh-CN" dirty="0"/>
              <a:t>A</a:t>
            </a:r>
            <a:r>
              <a:rPr lang="zh-CN" altLang="en-US" dirty="0"/>
              <a:t> </a:t>
            </a:r>
            <a:r>
              <a:rPr lang="en-US" altLang="zh-CN" dirty="0"/>
              <a:t>to</a:t>
            </a:r>
            <a:r>
              <a:rPr lang="zh-CN" altLang="en-US" dirty="0"/>
              <a:t> </a:t>
            </a:r>
            <a:r>
              <a:rPr lang="en-US" altLang="zh-CN" dirty="0"/>
              <a:t>D</a:t>
            </a:r>
            <a:r>
              <a:rPr lang="zh-CN" altLang="en-US" dirty="0"/>
              <a:t> </a:t>
            </a:r>
            <a:r>
              <a:rPr lang="en-US" altLang="zh-CN" dirty="0"/>
              <a:t>under</a:t>
            </a:r>
            <a:r>
              <a:rPr lang="zh-CN" altLang="en-US" dirty="0"/>
              <a:t> </a:t>
            </a:r>
            <a:r>
              <a:rPr lang="en-US" altLang="zh-CN" dirty="0"/>
              <a:t>the</a:t>
            </a:r>
            <a:r>
              <a:rPr lang="zh-CN" altLang="en-US" dirty="0"/>
              <a:t> </a:t>
            </a:r>
            <a:r>
              <a:rPr lang="en-US" altLang="zh-CN" dirty="0"/>
              <a:t>single-fiber</a:t>
            </a:r>
            <a:r>
              <a:rPr lang="zh-CN" altLang="en-US" dirty="0"/>
              <a:t> </a:t>
            </a:r>
            <a:r>
              <a:rPr lang="en-US" altLang="zh-CN" dirty="0"/>
              <a:t>failures</a:t>
            </a:r>
            <a:r>
              <a:rPr lang="zh-CN" altLang="en-US" dirty="0"/>
              <a:t> </a:t>
            </a:r>
            <a:r>
              <a:rPr lang="en-US" altLang="zh-CN" dirty="0"/>
              <a:t>(BC</a:t>
            </a:r>
            <a:r>
              <a:rPr lang="zh-CN" altLang="en-US" dirty="0"/>
              <a:t> </a:t>
            </a:r>
            <a:r>
              <a:rPr lang="en-US" altLang="zh-CN" dirty="0"/>
              <a:t>and</a:t>
            </a:r>
            <a:r>
              <a:rPr lang="zh-CN" altLang="en-US" dirty="0"/>
              <a:t> </a:t>
            </a:r>
            <a:r>
              <a:rPr lang="en-US" altLang="zh-CN" dirty="0"/>
              <a:t>AE).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Short-term planning is to decide the capacity of the two existing IP links, shown as dotted lines </a:t>
            </a:r>
            <a:r>
              <a:rPr lang="en-US" altLang="zh-CN" sz="1200" kern="1200" dirty="0">
                <a:solidFill>
                  <a:schemeClr val="tx1"/>
                </a:solidFill>
                <a:effectLst/>
                <a:latin typeface="+mn-lt"/>
                <a:ea typeface="+mn-ea"/>
                <a:cs typeface="+mn-cs"/>
              </a:rPr>
              <a:t>.</a:t>
            </a:r>
            <a:endParaRPr lang="en-US" altLang="zh-CN" dirty="0"/>
          </a:p>
          <a:p>
            <a:r>
              <a:rPr lang="en-US" altLang="zh-CN" dirty="0"/>
              <a:t>One</a:t>
            </a:r>
            <a:r>
              <a:rPr lang="zh-CN" altLang="en-US" dirty="0"/>
              <a:t> </a:t>
            </a:r>
            <a:r>
              <a:rPr lang="en-US" altLang="zh-CN" dirty="0"/>
              <a:t>feasible</a:t>
            </a:r>
            <a:r>
              <a:rPr lang="zh-CN" altLang="en-US" dirty="0"/>
              <a:t> </a:t>
            </a:r>
            <a:r>
              <a:rPr lang="en-US" altLang="zh-CN" dirty="0"/>
              <a:t>network</a:t>
            </a:r>
            <a:r>
              <a:rPr lang="zh-CN" altLang="en-US" dirty="0"/>
              <a:t> </a:t>
            </a:r>
            <a:r>
              <a:rPr lang="en-US" altLang="zh-CN" dirty="0"/>
              <a:t>planning</a:t>
            </a:r>
            <a:r>
              <a:rPr lang="zh-CN" altLang="en-US" dirty="0"/>
              <a:t> </a:t>
            </a:r>
            <a:r>
              <a:rPr lang="en-US" altLang="zh-CN" dirty="0"/>
              <a:t>is</a:t>
            </a:r>
            <a:r>
              <a:rPr lang="zh-CN" altLang="en-US" dirty="0"/>
              <a:t> </a:t>
            </a:r>
            <a:r>
              <a:rPr lang="en-US" altLang="zh-CN" dirty="0"/>
              <a:t>to</a:t>
            </a:r>
            <a:r>
              <a:rPr lang="zh-CN" altLang="en-US" dirty="0"/>
              <a:t> </a:t>
            </a:r>
            <a:r>
              <a:rPr lang="en-US" altLang="zh-CN" dirty="0"/>
              <a:t>provision</a:t>
            </a:r>
            <a:r>
              <a:rPr lang="zh-CN" altLang="en-US" dirty="0"/>
              <a:t> </a:t>
            </a:r>
            <a:r>
              <a:rPr lang="en-US" altLang="zh-CN" dirty="0"/>
              <a:t>100Gbps</a:t>
            </a:r>
            <a:r>
              <a:rPr lang="zh-CN" altLang="en-US" dirty="0"/>
              <a:t> </a:t>
            </a:r>
            <a:r>
              <a:rPr lang="en-US" altLang="zh-CN" dirty="0"/>
              <a:t>for</a:t>
            </a:r>
            <a:r>
              <a:rPr lang="zh-CN" altLang="en-US" dirty="0"/>
              <a:t> </a:t>
            </a:r>
            <a:r>
              <a:rPr lang="en-US" altLang="zh-CN" dirty="0"/>
              <a:t>IP</a:t>
            </a:r>
            <a:r>
              <a:rPr lang="zh-CN" altLang="en-US" dirty="0"/>
              <a:t> </a:t>
            </a:r>
            <a:r>
              <a:rPr lang="en-US" altLang="zh-CN" dirty="0"/>
              <a:t>link1</a:t>
            </a:r>
            <a:r>
              <a:rPr lang="zh-CN" altLang="en-US" dirty="0"/>
              <a:t> </a:t>
            </a:r>
            <a:r>
              <a:rPr lang="en-US" altLang="zh-CN" dirty="0"/>
              <a:t>(ABCD)</a:t>
            </a:r>
            <a:r>
              <a:rPr lang="zh-CN" altLang="en-US" dirty="0"/>
              <a:t> </a:t>
            </a:r>
            <a:r>
              <a:rPr lang="en-US" altLang="zh-CN" dirty="0"/>
              <a:t>and</a:t>
            </a:r>
            <a:r>
              <a:rPr lang="zh-CN" altLang="en-US" dirty="0"/>
              <a:t> </a:t>
            </a:r>
            <a:r>
              <a:rPr lang="en-US" altLang="zh-CN" dirty="0"/>
              <a:t>IP</a:t>
            </a:r>
            <a:r>
              <a:rPr lang="zh-CN" altLang="en-US" dirty="0"/>
              <a:t> </a:t>
            </a:r>
            <a:r>
              <a:rPr lang="en-US" altLang="zh-CN" dirty="0"/>
              <a:t>link2</a:t>
            </a:r>
            <a:r>
              <a:rPr lang="zh-CN" altLang="en-US" dirty="0"/>
              <a:t> </a:t>
            </a:r>
            <a:r>
              <a:rPr lang="en-US" altLang="zh-CN" dirty="0"/>
              <a:t>(AEFD).</a:t>
            </a:r>
            <a:r>
              <a:rPr lang="zh-CN" altLang="en-US" dirty="0"/>
              <a:t> </a:t>
            </a:r>
            <a:r>
              <a:rPr lang="en-US" altLang="zh-CN" dirty="0"/>
              <a:t>So</a:t>
            </a:r>
            <a:r>
              <a:rPr lang="zh-CN" altLang="en-US" dirty="0"/>
              <a:t> </a:t>
            </a:r>
            <a:r>
              <a:rPr lang="en-US" altLang="zh-CN" dirty="0"/>
              <a:t>that</a:t>
            </a:r>
            <a:r>
              <a:rPr lang="zh-CN" altLang="en-US" dirty="0"/>
              <a:t> </a:t>
            </a:r>
            <a:r>
              <a:rPr lang="en-US" altLang="zh-CN" dirty="0"/>
              <a:t>under</a:t>
            </a:r>
            <a:r>
              <a:rPr lang="zh-CN" altLang="en-US" dirty="0"/>
              <a:t> </a:t>
            </a:r>
            <a:r>
              <a:rPr lang="en-US" altLang="zh-CN" dirty="0"/>
              <a:t>any</a:t>
            </a:r>
            <a:r>
              <a:rPr lang="zh-CN" altLang="en-US" dirty="0"/>
              <a:t> </a:t>
            </a:r>
            <a:r>
              <a:rPr lang="en-US" altLang="zh-CN" dirty="0"/>
              <a:t>of</a:t>
            </a:r>
            <a:r>
              <a:rPr lang="zh-CN" altLang="en-US" dirty="0"/>
              <a:t> </a:t>
            </a:r>
            <a:r>
              <a:rPr lang="en-US" altLang="zh-CN" dirty="0"/>
              <a:t>single-fiber</a:t>
            </a:r>
            <a:r>
              <a:rPr lang="zh-CN" altLang="en-US" dirty="0"/>
              <a:t> </a:t>
            </a:r>
            <a:r>
              <a:rPr lang="en-US" altLang="zh-CN" dirty="0"/>
              <a:t>failures,</a:t>
            </a:r>
            <a:r>
              <a:rPr lang="zh-CN" altLang="en-US" dirty="0"/>
              <a:t> </a:t>
            </a:r>
            <a:r>
              <a:rPr lang="en-US" altLang="zh-CN" dirty="0"/>
              <a:t>it</a:t>
            </a:r>
            <a:r>
              <a:rPr lang="zh-CN" altLang="en-US" dirty="0"/>
              <a:t> </a:t>
            </a:r>
            <a:r>
              <a:rPr lang="en-US" altLang="zh-CN" dirty="0"/>
              <a:t>can</a:t>
            </a:r>
            <a:r>
              <a:rPr lang="zh-CN" altLang="en-US" dirty="0"/>
              <a:t> </a:t>
            </a:r>
            <a:r>
              <a:rPr lang="en-US" altLang="zh-CN" dirty="0"/>
              <a:t>still</a:t>
            </a:r>
            <a:r>
              <a:rPr lang="zh-CN" altLang="en-US" dirty="0"/>
              <a:t> </a:t>
            </a:r>
            <a:r>
              <a:rPr lang="en-US" altLang="zh-CN" dirty="0"/>
              <a:t>provide</a:t>
            </a:r>
            <a:r>
              <a:rPr lang="zh-CN" altLang="en-US" dirty="0"/>
              <a:t> </a:t>
            </a:r>
            <a:r>
              <a:rPr lang="en-US" altLang="zh-CN" dirty="0"/>
              <a:t>sufficient</a:t>
            </a:r>
            <a:r>
              <a:rPr lang="zh-CN" altLang="en-US" dirty="0"/>
              <a:t> </a:t>
            </a:r>
            <a:r>
              <a:rPr lang="en-US" altLang="zh-CN" dirty="0"/>
              <a:t>bandwidth</a:t>
            </a:r>
            <a:r>
              <a:rPr lang="zh-CN" altLang="en-US" dirty="0"/>
              <a:t> </a:t>
            </a:r>
            <a:r>
              <a:rPr lang="en-US" altLang="zh-CN" dirty="0"/>
              <a:t>from</a:t>
            </a:r>
            <a:r>
              <a:rPr lang="zh-CN" altLang="en-US" dirty="0"/>
              <a:t> </a:t>
            </a:r>
            <a:r>
              <a:rPr lang="en-US" altLang="zh-CN" dirty="0"/>
              <a:t>A</a:t>
            </a:r>
            <a:r>
              <a:rPr lang="zh-CN" altLang="en-US" dirty="0"/>
              <a:t> </a:t>
            </a:r>
            <a:r>
              <a:rPr lang="en-US" altLang="zh-CN" dirty="0"/>
              <a:t>to</a:t>
            </a:r>
            <a:r>
              <a:rPr lang="zh-CN" altLang="en-US" dirty="0"/>
              <a:t> </a:t>
            </a:r>
            <a:r>
              <a:rPr lang="en-US" altLang="zh-CN" dirty="0"/>
              <a:t>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774193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he cross</a:t>
            </a:r>
            <a:r>
              <a:rPr lang="en-US" altLang="zh-CN" sz="1200" kern="1200" dirty="0">
                <a:solidFill>
                  <a:schemeClr val="tx1"/>
                </a:solidFill>
                <a:effectLst/>
                <a:latin typeface="+mn-lt"/>
                <a:ea typeface="+mn-ea"/>
                <a:cs typeface="+mn-cs"/>
              </a:rPr>
              <a:t>es</a:t>
            </a:r>
            <a:r>
              <a:rPr lang="en-US" sz="1200" kern="1200" dirty="0">
                <a:solidFill>
                  <a:schemeClr val="tx1"/>
                </a:solidFill>
                <a:effectLst/>
                <a:latin typeface="+mn-lt"/>
                <a:ea typeface="+mn-ea"/>
                <a:cs typeface="+mn-cs"/>
              </a:rPr>
              <a:t> indicate th</a:t>
            </a:r>
            <a:r>
              <a:rPr lang="en-US" altLang="zh-CN" sz="1200" kern="1200" dirty="0">
                <a:solidFill>
                  <a:schemeClr val="tx1"/>
                </a:solidFill>
                <a:effectLst/>
                <a:latin typeface="+mn-lt"/>
                <a:ea typeface="+mn-ea"/>
                <a:cs typeface="+mn-cs"/>
              </a:rPr>
              <a:t>at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running time is larger than 2 hours.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07773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figure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see </a:t>
            </a:r>
            <a:r>
              <a:rPr lang="en-US" sz="1200" kern="1200" dirty="0">
                <a:solidFill>
                  <a:schemeClr val="tx1"/>
                </a:solidFill>
                <a:effectLst/>
                <a:latin typeface="+mn-lt"/>
                <a:ea typeface="+mn-ea"/>
                <a:cs typeface="+mn-cs"/>
              </a:rPr>
              <a:t>SA reduces the running time by a factor of 2 with topology 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he efficiency of SA is </a:t>
            </a:r>
            <a:r>
              <a:rPr lang="en-US" altLang="zh-CN" sz="1200" kern="1200" dirty="0">
                <a:solidFill>
                  <a:schemeClr val="tx1"/>
                </a:solidFill>
                <a:effectLst/>
                <a:latin typeface="+mn-lt"/>
                <a:ea typeface="+mn-ea"/>
                <a:cs typeface="+mn-cs"/>
              </a:rPr>
              <a:t>further</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topologies with more flows</a:t>
            </a:r>
            <a:r>
              <a:rPr lang="en-US" altLang="zh-CN" sz="1200" kern="1200" dirty="0">
                <a:solidFill>
                  <a:schemeClr val="tx1"/>
                </a:solidFill>
                <a:effectLst/>
                <a:latin typeface="+mn-lt"/>
                <a:ea typeface="+mn-ea"/>
                <a:cs typeface="+mn-cs"/>
              </a:rPr>
              <a:t> in BCDE</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11124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NeuroPlan</a:t>
            </a:r>
            <a:r>
              <a:rPr lang="en-US" sz="1200" kern="1200" dirty="0">
                <a:solidFill>
                  <a:schemeClr val="tx1"/>
                </a:solidFill>
                <a:effectLst/>
                <a:latin typeface="+mn-lt"/>
                <a:ea typeface="+mn-ea"/>
                <a:cs typeface="+mn-cs"/>
              </a:rPr>
              <a:t> is 7-14 times faster than SA </a:t>
            </a:r>
            <a:r>
              <a:rPr lang="en-US" altLang="zh-CN" sz="1200" kern="1200" dirty="0">
                <a:solidFill>
                  <a:schemeClr val="tx1"/>
                </a:solidFill>
                <a:effectLst/>
                <a:latin typeface="+mn-lt"/>
                <a:ea typeface="+mn-ea"/>
                <a:cs typeface="+mn-cs"/>
              </a:rPr>
              <a:t>because</a:t>
            </a:r>
            <a:r>
              <a:rPr lang="en-US" sz="1200" kern="1200" dirty="0">
                <a:solidFill>
                  <a:schemeClr val="tx1"/>
                </a:solidFill>
                <a:effectLst/>
                <a:latin typeface="+mn-lt"/>
                <a:ea typeface="+mn-ea"/>
                <a:cs typeface="+mn-cs"/>
              </a:rPr>
              <a:t> it applies the stateful failure checking.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00374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compare </a:t>
            </a:r>
            <a:r>
              <a:rPr lang="en-US" sz="1200" kern="1200" dirty="0" err="1">
                <a:solidFill>
                  <a:schemeClr val="tx1"/>
                </a:solidFill>
                <a:effectLst/>
                <a:latin typeface="+mn-lt"/>
                <a:ea typeface="+mn-ea"/>
                <a:cs typeface="+mn-cs"/>
              </a:rPr>
              <a:t>NeuroPlan</a:t>
            </a:r>
            <a:r>
              <a:rPr lang="en-US" sz="1200" kern="1200" dirty="0">
                <a:solidFill>
                  <a:schemeClr val="tx1"/>
                </a:solidFill>
                <a:effectLst/>
                <a:latin typeface="+mn-lt"/>
                <a:ea typeface="+mn-ea"/>
                <a:cs typeface="+mn-cs"/>
              </a:rPr>
              <a:t> and ILP on small-scale problems to evaluate the optimality of </a:t>
            </a:r>
            <a:r>
              <a:rPr lang="en-US" sz="1200" kern="1200" dirty="0" err="1">
                <a:solidFill>
                  <a:schemeClr val="tx1"/>
                </a:solidFill>
                <a:effectLst/>
                <a:latin typeface="+mn-lt"/>
                <a:ea typeface="+mn-ea"/>
                <a:cs typeface="+mn-cs"/>
              </a:rPr>
              <a:t>NeuroPlan</a:t>
            </a:r>
            <a:r>
              <a:rPr lang="en-US"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also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report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results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err="1">
                <a:solidFill>
                  <a:schemeClr val="tx1"/>
                </a:solidFill>
                <a:effectLst/>
                <a:latin typeface="+mn-lt"/>
                <a:ea typeface="+mn-ea"/>
                <a:cs typeface="+mn-cs"/>
              </a:rPr>
              <a:t>Neuroplan's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first-stage.</a:t>
            </a:r>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278010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vary the original capacities</a:t>
            </a:r>
            <a:r>
              <a:rPr lang="zh-CN" altLang="en-US" sz="1200" kern="1200" dirty="0">
                <a:solidFill>
                  <a:schemeClr val="tx1"/>
                </a:solidFill>
                <a:effectLst/>
                <a:latin typeface="+mn-lt"/>
                <a:ea typeface="+mn-ea"/>
                <a:cs typeface="+mn-cs"/>
              </a:rPr>
              <a:t> </a:t>
            </a:r>
            <a:r>
              <a:rPr lang="en-US" sz="1200" kern="1200">
                <a:solidFill>
                  <a:schemeClr val="tx1"/>
                </a:solidFill>
                <a:effectLst/>
                <a:latin typeface="+mn-lt"/>
                <a:ea typeface="+mn-ea"/>
                <a:cs typeface="+mn-cs"/>
              </a:rPr>
              <a:t>of th</a:t>
            </a:r>
            <a:r>
              <a:rPr lang="en-US" sz="1200" kern="1200" dirty="0">
                <a:solidFill>
                  <a:schemeClr val="tx1"/>
                </a:solidFill>
                <a:effectLst/>
                <a:latin typeface="+mn-lt"/>
                <a:ea typeface="+mn-ea"/>
                <a:cs typeface="+mn-cs"/>
              </a:rPr>
              <a:t>e</a:t>
            </a:r>
            <a:r>
              <a:rPr lang="zh-CN" altLang="en-US" sz="1200" kern="1200">
                <a:solidFill>
                  <a:schemeClr val="tx1"/>
                </a:solidFill>
                <a:effectLst/>
                <a:latin typeface="+mn-lt"/>
                <a:ea typeface="+mn-ea"/>
                <a:cs typeface="+mn-cs"/>
              </a:rPr>
              <a:t> </a:t>
            </a:r>
            <a:r>
              <a:rPr lang="en-US" sz="1200" kern="1200" dirty="0">
                <a:solidFill>
                  <a:schemeClr val="tx1"/>
                </a:solidFill>
                <a:effectLst/>
                <a:latin typeface="+mn-lt"/>
                <a:ea typeface="+mn-ea"/>
                <a:cs typeface="+mn-cs"/>
              </a:rPr>
              <a:t>topology A to create multiple synthetic problems</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(including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0%,</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25%,50%,75%,</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change).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problem</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harder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with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smaller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original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capacities.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03940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cost results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normalized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with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results 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ILP</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on each topology</a:t>
            </a:r>
            <a:r>
              <a:rPr lang="en-US" altLang="zh-CN" sz="1200" kern="1200" dirty="0">
                <a:solidFill>
                  <a:schemeClr val="tx1"/>
                </a:solidFill>
                <a:effectLst/>
                <a:latin typeface="+mn-lt"/>
                <a:ea typeface="+mn-ea"/>
                <a:cs typeface="+mn-cs"/>
              </a:rPr>
              <a:t>.</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00868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Comparing</a:t>
            </a:r>
            <a:r>
              <a:rPr lang="zh-CN" altLang="en-US" dirty="0"/>
              <a:t> </a:t>
            </a:r>
            <a:r>
              <a:rPr lang="en-US" altLang="zh-CN" dirty="0"/>
              <a:t>the</a:t>
            </a:r>
            <a:r>
              <a:rPr lang="zh-CN" altLang="en-US" dirty="0"/>
              <a:t> </a:t>
            </a:r>
            <a:r>
              <a:rPr lang="en-US" altLang="zh-CN" dirty="0"/>
              <a:t>red</a:t>
            </a:r>
            <a:r>
              <a:rPr lang="zh-CN" altLang="en-US" dirty="0"/>
              <a:t> </a:t>
            </a:r>
            <a:r>
              <a:rPr lang="en-US" altLang="zh-CN" dirty="0"/>
              <a:t>bars</a:t>
            </a:r>
            <a:r>
              <a:rPr lang="zh-CN" altLang="en-US" dirty="0"/>
              <a:t> </a:t>
            </a:r>
            <a:r>
              <a:rPr lang="en-US" altLang="zh-CN" dirty="0"/>
              <a:t>with</a:t>
            </a:r>
            <a:r>
              <a:rPr lang="zh-CN" altLang="en-US" dirty="0"/>
              <a:t> </a:t>
            </a:r>
            <a:r>
              <a:rPr lang="en-US" altLang="zh-CN" dirty="0"/>
              <a:t>the</a:t>
            </a:r>
            <a:r>
              <a:rPr lang="zh-CN" altLang="en-US" dirty="0"/>
              <a:t> </a:t>
            </a:r>
            <a:r>
              <a:rPr lang="en-US" altLang="zh-CN" dirty="0"/>
              <a:t>green</a:t>
            </a:r>
            <a:r>
              <a:rPr lang="zh-CN" altLang="en-US" dirty="0"/>
              <a:t> </a:t>
            </a:r>
            <a:r>
              <a:rPr lang="en-US" altLang="zh-CN" dirty="0"/>
              <a:t>bars,</a:t>
            </a:r>
            <a:r>
              <a:rPr lang="zh-CN" altLang="en-US" dirty="0"/>
              <a:t> </a:t>
            </a:r>
            <a:r>
              <a:rPr lang="en-US" altLang="zh-CN" dirty="0"/>
              <a:t>we</a:t>
            </a:r>
            <a:r>
              <a:rPr lang="zh-CN" altLang="en-US" dirty="0"/>
              <a:t> </a:t>
            </a:r>
            <a:r>
              <a:rPr lang="en-US" altLang="zh-CN" dirty="0"/>
              <a:t>see</a:t>
            </a:r>
            <a:r>
              <a:rPr lang="zh-CN" altLang="en-US" dirty="0"/>
              <a:t> </a:t>
            </a:r>
            <a:r>
              <a:rPr lang="en-US" altLang="zh-CN" dirty="0"/>
              <a:t>that</a:t>
            </a:r>
            <a:r>
              <a:rPr lang="zh-CN" altLang="en-US" dirty="0"/>
              <a:t> </a:t>
            </a:r>
            <a:r>
              <a:rPr lang="en-US" altLang="zh-CN" dirty="0" err="1"/>
              <a:t>NeuroPlan</a:t>
            </a:r>
            <a:r>
              <a:rPr lang="zh-CN" altLang="en-US" dirty="0"/>
              <a:t> </a:t>
            </a:r>
            <a:r>
              <a:rPr lang="en-US" altLang="zh-CN" dirty="0"/>
              <a:t>…</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846172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NeuroPlan</a:t>
            </a:r>
            <a:r>
              <a:rPr lang="en-US" sz="1200" kern="1200" dirty="0">
                <a:solidFill>
                  <a:schemeClr val="tx1"/>
                </a:solidFill>
                <a:effectLst/>
                <a:latin typeface="+mn-lt"/>
                <a:ea typeface="+mn-ea"/>
                <a:cs typeface="+mn-cs"/>
              </a:rPr>
              <a:t> can overcome the scalability issue encountered by ILP.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figure,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compare the results of First-stage, </a:t>
            </a:r>
            <a:r>
              <a:rPr lang="en-US" sz="1200" kern="1200" dirty="0" err="1">
                <a:solidFill>
                  <a:schemeClr val="tx1"/>
                </a:solidFill>
                <a:effectLst/>
                <a:latin typeface="+mn-lt"/>
                <a:ea typeface="+mn-ea"/>
                <a:cs typeface="+mn-cs"/>
              </a:rPr>
              <a:t>NeuroPlan</a:t>
            </a:r>
            <a:r>
              <a:rPr lang="en-US" sz="1200" kern="1200" dirty="0">
                <a:solidFill>
                  <a:schemeClr val="tx1"/>
                </a:solidFill>
                <a:effectLst/>
                <a:latin typeface="+mn-lt"/>
                <a:ea typeface="+mn-ea"/>
                <a:cs typeface="+mn-cs"/>
              </a:rPr>
              <a:t>, ILP-</a:t>
            </a:r>
            <a:r>
              <a:rPr lang="en-US" sz="1200" kern="1200" dirty="0" err="1">
                <a:solidFill>
                  <a:schemeClr val="tx1"/>
                </a:solidFill>
                <a:effectLst/>
                <a:latin typeface="+mn-lt"/>
                <a:ea typeface="+mn-ea"/>
                <a:cs typeface="+mn-cs"/>
              </a:rPr>
              <a:t>heur</a:t>
            </a:r>
            <a:r>
              <a:rPr lang="en-US" sz="1200" kern="1200" dirty="0">
                <a:solidFill>
                  <a:schemeClr val="tx1"/>
                </a:solidFill>
                <a:effectLst/>
                <a:latin typeface="+mn-lt"/>
                <a:ea typeface="+mn-ea"/>
                <a:cs typeface="+mn-cs"/>
              </a:rPr>
              <a:t> and ILP for five topologies</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ILP-</a:t>
            </a:r>
            <a:r>
              <a:rPr lang="en-US" sz="1200" kern="1200" dirty="0" err="1">
                <a:solidFill>
                  <a:schemeClr val="tx1"/>
                </a:solidFill>
                <a:effectLst/>
                <a:latin typeface="+mn-lt"/>
                <a:ea typeface="+mn-ea"/>
                <a:cs typeface="+mn-cs"/>
              </a:rPr>
              <a:t>heur</a:t>
            </a:r>
            <a:r>
              <a:rPr lang="en-US" sz="1200" kern="1200" dirty="0">
                <a:solidFill>
                  <a:schemeClr val="tx1"/>
                </a:solidFill>
                <a:effectLst/>
                <a:latin typeface="+mn-lt"/>
                <a:ea typeface="+mn-ea"/>
                <a:cs typeface="+mn-cs"/>
              </a:rPr>
              <a:t> integrates hand-designed heuristics into ILP to trade optimality for tractability</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faithful comparison, we use the same heuristic setups used in the production </a:t>
            </a:r>
            <a:r>
              <a:rPr lang="en-US" altLang="zh-CN" sz="1200" kern="1200" dirty="0">
                <a:solidFill>
                  <a:schemeClr val="tx1"/>
                </a:solidFill>
                <a:effectLst/>
                <a:latin typeface="+mn-lt"/>
                <a:ea typeface="+mn-ea"/>
                <a:cs typeface="+mn-cs"/>
              </a:rPr>
              <a:t>network.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351706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cost results are normalized to that of ILP-</a:t>
            </a:r>
            <a:r>
              <a:rPr lang="en-US" sz="1200" kern="1200" dirty="0" err="1">
                <a:solidFill>
                  <a:schemeClr val="tx1"/>
                </a:solidFill>
                <a:effectLst/>
                <a:latin typeface="+mn-lt"/>
                <a:ea typeface="+mn-ea"/>
                <a:cs typeface="+mn-cs"/>
              </a:rPr>
              <a:t>heur</a:t>
            </a:r>
            <a:r>
              <a:rPr lang="en-US" sz="1200" kern="1200" dirty="0">
                <a:solidFill>
                  <a:schemeClr val="tx1"/>
                </a:solidFill>
                <a:effectLst/>
                <a:latin typeface="+mn-lt"/>
                <a:ea typeface="+mn-ea"/>
                <a:cs typeface="+mn-cs"/>
              </a:rPr>
              <a:t> on each topology.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84445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crosses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indicate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that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ILP fails to scale to large topologies</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1663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In</a:t>
            </a:r>
            <a:r>
              <a:rPr lang="zh-CN" altLang="en-US" dirty="0"/>
              <a:t> </a:t>
            </a:r>
            <a:r>
              <a:rPr lang="en-US" altLang="zh-CN" sz="1200" kern="1200" dirty="0">
                <a:solidFill>
                  <a:schemeClr val="tx1"/>
                </a:solidFill>
                <a:effectLst/>
                <a:latin typeface="+mn-lt"/>
                <a:ea typeface="+mn-ea"/>
                <a:cs typeface="+mn-cs"/>
              </a:rPr>
              <a:t>a</a:t>
            </a:r>
            <a:r>
              <a:rPr lang="en-US" sz="1200" kern="1200" dirty="0">
                <a:solidFill>
                  <a:schemeClr val="tx1"/>
                </a:solidFill>
                <a:effectLst/>
                <a:latin typeface="+mn-lt"/>
                <a:ea typeface="+mn-ea"/>
                <a:cs typeface="+mn-cs"/>
              </a:rPr>
              <a:t> long-term planning</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 can change both the optical and IP topology</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Assume that we decide to add a new fiber B-F, which also introduces another new possible failure.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options to add a new IP link between A and D, link 3 (A-B-F-D) and link 4 (A-E-F-B-C-D).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plan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with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lower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cost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provision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bandwidths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IP</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link1</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link3,</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since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share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fiber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A-B,</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only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consumes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5</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fibers.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727529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err="1">
                <a:solidFill>
                  <a:schemeClr val="tx1"/>
                </a:solidFill>
                <a:effectLst/>
                <a:latin typeface="+mn-lt"/>
                <a:ea typeface="+mn-ea"/>
                <a:cs typeface="+mn-cs"/>
              </a:rPr>
              <a:t>NeuroPlan</a:t>
            </a:r>
            <a:r>
              <a:rPr lang="en-US" altLang="zh-CN" sz="1200" kern="1200" dirty="0">
                <a:solidFill>
                  <a:schemeClr val="tx1"/>
                </a:solidFill>
                <a:effectLst/>
                <a:latin typeface="+mn-lt"/>
                <a:ea typeface="+mn-ea"/>
                <a:cs typeface="+mn-cs"/>
              </a:rPr>
              <a:t> outperforms ILP-</a:t>
            </a:r>
            <a:r>
              <a:rPr lang="en-US" altLang="zh-CN" sz="1200" kern="1200" dirty="0" err="1">
                <a:solidFill>
                  <a:schemeClr val="tx1"/>
                </a:solidFill>
                <a:effectLst/>
                <a:latin typeface="+mn-lt"/>
                <a:ea typeface="+mn-ea"/>
                <a:cs typeface="+mn-cs"/>
              </a:rPr>
              <a:t>heur</a:t>
            </a:r>
            <a:r>
              <a:rPr lang="en-US" altLang="zh-CN" sz="1200" kern="1200" dirty="0">
                <a:solidFill>
                  <a:schemeClr val="tx1"/>
                </a:solidFill>
                <a:effectLst/>
                <a:latin typeface="+mn-lt"/>
                <a:ea typeface="+mn-ea"/>
                <a:cs typeface="+mn-cs"/>
              </a:rPr>
              <a:t> on large topologies and avoids human efforts to tune the heuristics.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83041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For</a:t>
            </a:r>
            <a:r>
              <a:rPr lang="zh-CN" altLang="en-US" dirty="0"/>
              <a:t> </a:t>
            </a:r>
            <a:r>
              <a:rPr lang="en-US" altLang="zh-CN" dirty="0"/>
              <a:t>the</a:t>
            </a:r>
            <a:r>
              <a:rPr lang="zh-CN" altLang="en-US" dirty="0"/>
              <a:t> </a:t>
            </a:r>
            <a:r>
              <a:rPr lang="en-US" altLang="zh-CN" dirty="0"/>
              <a:t>sensitivity</a:t>
            </a:r>
            <a:r>
              <a:rPr lang="zh-CN" altLang="en-US" dirty="0"/>
              <a:t> </a:t>
            </a:r>
            <a:r>
              <a:rPr lang="en-US" altLang="zh-CN" dirty="0"/>
              <a:t>analysis,</a:t>
            </a:r>
            <a:r>
              <a:rPr lang="zh-CN" altLang="en-US" dirty="0"/>
              <a:t> </a:t>
            </a:r>
            <a:r>
              <a:rPr lang="en-US" altLang="zh-CN" dirty="0"/>
              <a:t>we</a:t>
            </a:r>
            <a:r>
              <a:rPr lang="zh-CN" altLang="en-US" dirty="0"/>
              <a:t> </a:t>
            </a:r>
            <a:r>
              <a:rPr lang="en-US" altLang="zh-CN" dirty="0"/>
              <a:t>first</a:t>
            </a:r>
            <a:r>
              <a:rPr lang="zh-CN" altLang="en-US" dirty="0"/>
              <a:t> </a:t>
            </a:r>
            <a:r>
              <a:rPr lang="en-US" altLang="zh-CN" dirty="0"/>
              <a:t>show</a:t>
            </a:r>
            <a:r>
              <a:rPr lang="zh-CN" altLang="en-US" dirty="0"/>
              <a:t> </a:t>
            </a:r>
            <a:r>
              <a:rPr lang="en-US" altLang="zh-CN" dirty="0"/>
              <a:t>the</a:t>
            </a:r>
            <a:r>
              <a:rPr lang="zh-CN" altLang="en-US" dirty="0"/>
              <a:t> </a:t>
            </a:r>
            <a:r>
              <a:rPr lang="en-US" altLang="zh-CN" dirty="0"/>
              <a:t>impact</a:t>
            </a:r>
            <a:r>
              <a:rPr lang="zh-CN" altLang="en-US" dirty="0"/>
              <a:t> </a:t>
            </a:r>
            <a:r>
              <a:rPr lang="en-US" altLang="zh-CN" dirty="0"/>
              <a:t>of</a:t>
            </a:r>
            <a:r>
              <a:rPr lang="zh-CN" altLang="en-US" dirty="0"/>
              <a:t> </a:t>
            </a:r>
            <a:r>
              <a:rPr lang="en-US" altLang="zh-CN" dirty="0"/>
              <a:t>different</a:t>
            </a:r>
            <a:r>
              <a:rPr lang="zh-CN" altLang="en-US" dirty="0"/>
              <a:t> </a:t>
            </a:r>
            <a:r>
              <a:rPr lang="en-US" altLang="zh-CN" dirty="0"/>
              <a:t>layers</a:t>
            </a:r>
            <a:r>
              <a:rPr lang="zh-CN" altLang="en-US" dirty="0"/>
              <a:t> </a:t>
            </a:r>
            <a:r>
              <a:rPr lang="en-US" altLang="zh-CN" dirty="0"/>
              <a:t>of</a:t>
            </a:r>
            <a:r>
              <a:rPr lang="zh-CN" altLang="en-US" dirty="0"/>
              <a:t> </a:t>
            </a:r>
            <a:r>
              <a:rPr lang="en-US" altLang="zh-CN" dirty="0"/>
              <a:t>GNN.</a:t>
            </a:r>
            <a:r>
              <a:rPr lang="zh-CN" altLang="en-US" dirty="0"/>
              <a:t> </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We</a:t>
            </a:r>
            <a:r>
              <a:rPr lang="zh-CN" altLang="en-US" dirty="0"/>
              <a:t> </a:t>
            </a:r>
            <a:r>
              <a:rPr lang="en-US" altLang="zh-CN" dirty="0"/>
              <a:t>show</a:t>
            </a:r>
            <a:r>
              <a:rPr lang="zh-CN" altLang="en-US" dirty="0"/>
              <a:t> </a:t>
            </a:r>
            <a:r>
              <a:rPr lang="en-US" altLang="zh-CN" dirty="0"/>
              <a:t>the</a:t>
            </a:r>
            <a:r>
              <a:rPr lang="zh-CN" altLang="en-US" dirty="0"/>
              <a:t> </a:t>
            </a:r>
            <a:r>
              <a:rPr lang="en-US" altLang="zh-CN" dirty="0"/>
              <a:t>cost</a:t>
            </a:r>
            <a:r>
              <a:rPr lang="zh-CN" altLang="en-US" dirty="0"/>
              <a:t> </a:t>
            </a:r>
            <a:r>
              <a:rPr lang="en-US" altLang="zh-CN" dirty="0"/>
              <a:t>results</a:t>
            </a:r>
            <a:r>
              <a:rPr lang="zh-CN" altLang="en-US" dirty="0"/>
              <a:t> </a:t>
            </a:r>
            <a:r>
              <a:rPr lang="en-US" altLang="zh-CN" dirty="0"/>
              <a:t>of</a:t>
            </a:r>
            <a:r>
              <a:rPr lang="zh-CN" altLang="en-US" dirty="0"/>
              <a:t> </a:t>
            </a:r>
            <a:r>
              <a:rPr lang="en-US" altLang="zh-CN" dirty="0"/>
              <a:t>first-stage,</a:t>
            </a:r>
            <a:r>
              <a:rPr lang="zh-CN" altLang="en-US" dirty="0"/>
              <a:t> </a:t>
            </a:r>
            <a:r>
              <a:rPr lang="en-US" altLang="zh-CN" dirty="0"/>
              <a:t>normalized</a:t>
            </a:r>
            <a:r>
              <a:rPr lang="zh-CN" altLang="en-US" dirty="0"/>
              <a:t> </a:t>
            </a:r>
            <a:r>
              <a:rPr lang="en-US" altLang="zh-CN" dirty="0"/>
              <a:t>with</a:t>
            </a:r>
            <a:r>
              <a:rPr lang="zh-CN" altLang="en-US" dirty="0"/>
              <a:t> </a:t>
            </a:r>
            <a:r>
              <a:rPr lang="en-US" altLang="zh-CN" dirty="0"/>
              <a:t>the</a:t>
            </a:r>
            <a:r>
              <a:rPr lang="zh-CN" altLang="en-US" dirty="0"/>
              <a:t> </a:t>
            </a:r>
            <a:r>
              <a:rPr lang="en-US" altLang="zh-CN" dirty="0"/>
              <a:t>optimal</a:t>
            </a:r>
            <a:r>
              <a:rPr lang="zh-CN" altLang="en-US" dirty="0"/>
              <a:t> </a:t>
            </a:r>
            <a:r>
              <a:rPr lang="en-US" altLang="zh-CN" dirty="0"/>
              <a:t>cost</a:t>
            </a:r>
            <a:r>
              <a:rPr lang="zh-CN" altLang="en-US" dirty="0"/>
              <a:t> </a:t>
            </a:r>
            <a:r>
              <a:rPr lang="en-US" altLang="zh-CN" dirty="0"/>
              <a:t>results.</a:t>
            </a:r>
            <a:r>
              <a:rPr lang="zh-CN" altLang="en-US" dirty="0"/>
              <a:t> </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41</a:t>
            </a:fld>
            <a:endParaRPr lang="en-US" dirty="0"/>
          </a:p>
        </p:txBody>
      </p:sp>
    </p:spTree>
    <p:extLst>
      <p:ext uri="{BB962C8B-B14F-4D97-AF65-F5344CB8AC3E}">
        <p14:creationId xmlns:p14="http://schemas.microsoft.com/office/powerpoint/2010/main" val="11531300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NeuroPlan</a:t>
            </a:r>
            <a:r>
              <a:rPr lang="en-US" sz="1200" kern="1200" dirty="0">
                <a:solidFill>
                  <a:schemeClr val="tx1"/>
                </a:solidFill>
                <a:effectLst/>
                <a:latin typeface="+mn-lt"/>
                <a:ea typeface="+mn-ea"/>
                <a:cs typeface="+mn-cs"/>
              </a:rPr>
              <a:t> can learn even without GNN for A-1</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but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failed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other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complicated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problems.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So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say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GNN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essential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for</a:t>
            </a:r>
            <a:r>
              <a:rPr lang="zh-CN" altLang="en-US" sz="1200" kern="1200" dirty="0">
                <a:solidFill>
                  <a:schemeClr val="tx1"/>
                </a:solidFill>
                <a:effectLst/>
                <a:latin typeface="+mn-lt"/>
                <a:ea typeface="+mn-ea"/>
                <a:cs typeface="+mn-cs"/>
              </a:rPr>
              <a:t> </a:t>
            </a:r>
            <a:r>
              <a:rPr lang="en-US" altLang="zh-CN" sz="1200" kern="1200" dirty="0" err="1">
                <a:solidFill>
                  <a:schemeClr val="tx1"/>
                </a:solidFill>
                <a:effectLst/>
                <a:latin typeface="+mn-lt"/>
                <a:ea typeface="+mn-ea"/>
                <a:cs typeface="+mn-cs"/>
              </a:rPr>
              <a:t>Neuroplan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especially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with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large-scale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problems.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86813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right,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show</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impact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relax</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factor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alpha,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which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represents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size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search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space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second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stage.</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cost results are normalized with those of First-stage on each topology</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43</a:t>
            </a:fld>
            <a:endParaRPr lang="en-US" dirty="0"/>
          </a:p>
        </p:txBody>
      </p:sp>
    </p:spTree>
    <p:extLst>
      <p:ext uri="{BB962C8B-B14F-4D97-AF65-F5344CB8AC3E}">
        <p14:creationId xmlns:p14="http://schemas.microsoft.com/office/powerpoint/2010/main" val="360870135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Since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already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gets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solution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close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optimal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for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topology</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second-stage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does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not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improve</a:t>
            </a:r>
            <a:r>
              <a:rPr 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lot.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For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other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topologies,</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larger α</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enables</a:t>
            </a:r>
            <a:r>
              <a:rPr lang="zh-CN" altLang="en-US" sz="1200" kern="1200" dirty="0">
                <a:solidFill>
                  <a:schemeClr val="tx1"/>
                </a:solidFill>
                <a:effectLst/>
                <a:latin typeface="+mn-lt"/>
                <a:ea typeface="+mn-ea"/>
                <a:cs typeface="+mn-cs"/>
              </a:rPr>
              <a:t> </a:t>
            </a:r>
            <a:r>
              <a:rPr lang="en-US" altLang="zh-CN" sz="1200" kern="1200" dirty="0" err="1">
                <a:solidFill>
                  <a:schemeClr val="tx1"/>
                </a:solidFill>
                <a:effectLst/>
                <a:latin typeface="+mn-lt"/>
                <a:ea typeface="+mn-ea"/>
                <a:cs typeface="+mn-cs"/>
              </a:rPr>
              <a:t>Neuorplan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a:t>
            </a:r>
            <a:r>
              <a:rPr lang="en-US" sz="1200" kern="1200" dirty="0">
                <a:solidFill>
                  <a:schemeClr val="tx1"/>
                </a:solidFill>
                <a:effectLst/>
                <a:latin typeface="+mn-lt"/>
                <a:ea typeface="+mn-ea"/>
                <a:cs typeface="+mn-cs"/>
              </a:rPr>
              <a:t> get a better solution in a larger search space </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85478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To conclude, </a:t>
            </a:r>
            <a:r>
              <a:rPr lang="en-US" altLang="zh-CN" dirty="0" err="1"/>
              <a:t>NeuroPlan</a:t>
            </a:r>
            <a:r>
              <a:rPr lang="zh-CN" altLang="en-US" dirty="0"/>
              <a:t> </a:t>
            </a:r>
            <a:r>
              <a:rPr lang="en-US" altLang="zh-CN" dirty="0"/>
              <a:t>is</a:t>
            </a:r>
            <a:r>
              <a:rPr lang="zh-CN" altLang="en-US" dirty="0"/>
              <a:t> </a:t>
            </a:r>
            <a:r>
              <a:rPr lang="en-US" altLang="zh-CN" dirty="0"/>
              <a:t>a</a:t>
            </a:r>
            <a:r>
              <a:rPr lang="zh-CN" altLang="en-US" dirty="0"/>
              <a:t> </a:t>
            </a:r>
            <a:r>
              <a:rPr lang="en-US" altLang="zh-CN" dirty="0"/>
              <a:t>deep</a:t>
            </a:r>
            <a:r>
              <a:rPr lang="zh-CN" altLang="en-US" dirty="0"/>
              <a:t> </a:t>
            </a:r>
            <a:r>
              <a:rPr lang="en-US" altLang="zh-CN" dirty="0"/>
              <a:t>RL-based</a:t>
            </a:r>
            <a:r>
              <a:rPr lang="zh-CN" altLang="en-US" dirty="0"/>
              <a:t> </a:t>
            </a:r>
            <a:r>
              <a:rPr lang="en-US" altLang="zh-CN" dirty="0"/>
              <a:t>approach</a:t>
            </a:r>
            <a:r>
              <a:rPr lang="zh-CN" altLang="en-US" dirty="0"/>
              <a:t> </a:t>
            </a:r>
            <a:r>
              <a:rPr lang="en-US" altLang="zh-CN" dirty="0"/>
              <a:t>to</a:t>
            </a:r>
            <a:r>
              <a:rPr lang="zh-CN" altLang="en-US" dirty="0"/>
              <a:t> </a:t>
            </a:r>
            <a:r>
              <a:rPr lang="en-US" altLang="zh-CN" dirty="0"/>
              <a:t>solve</a:t>
            </a:r>
            <a:r>
              <a:rPr lang="zh-CN" altLang="en-US" dirty="0"/>
              <a:t> </a:t>
            </a:r>
            <a:r>
              <a:rPr lang="en-US" altLang="zh-CN" dirty="0"/>
              <a:t>the</a:t>
            </a:r>
            <a:r>
              <a:rPr lang="zh-CN" altLang="en-US" dirty="0"/>
              <a:t> </a:t>
            </a:r>
            <a:r>
              <a:rPr lang="en-US" altLang="zh-CN" dirty="0"/>
              <a:t>network</a:t>
            </a:r>
            <a:r>
              <a:rPr lang="zh-CN" altLang="en-US" dirty="0"/>
              <a:t> </a:t>
            </a:r>
            <a:r>
              <a:rPr lang="en-US" altLang="zh-CN" dirty="0"/>
              <a:t>planning</a:t>
            </a:r>
            <a:r>
              <a:rPr lang="zh-CN" altLang="en-US" dirty="0"/>
              <a:t> </a:t>
            </a:r>
            <a:r>
              <a:rPr lang="en-US" altLang="zh-CN" dirty="0"/>
              <a:t>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It uses graph</a:t>
            </a:r>
            <a:r>
              <a:rPr lang="zh-CN" altLang="en-US" dirty="0"/>
              <a:t> </a:t>
            </a:r>
            <a:r>
              <a:rPr lang="en-US" altLang="zh-CN" dirty="0" err="1"/>
              <a:t>nueral</a:t>
            </a:r>
            <a:r>
              <a:rPr lang="zh-CN" altLang="en-US" dirty="0"/>
              <a:t> </a:t>
            </a:r>
            <a:r>
              <a:rPr lang="en-US" altLang="zh-CN" dirty="0"/>
              <a:t>network</a:t>
            </a:r>
            <a:r>
              <a:rPr lang="zh-CN" altLang="en-US" dirty="0"/>
              <a:t> </a:t>
            </a:r>
            <a:r>
              <a:rPr lang="en-US" altLang="zh-CN" dirty="0"/>
              <a:t>and</a:t>
            </a:r>
            <a:r>
              <a:rPr lang="zh-CN" altLang="en-US" dirty="0"/>
              <a:t> </a:t>
            </a:r>
            <a:r>
              <a:rPr lang="en-US" altLang="zh-CN" dirty="0"/>
              <a:t>a</a:t>
            </a:r>
            <a:r>
              <a:rPr lang="zh-CN" altLang="en-US" dirty="0"/>
              <a:t> </a:t>
            </a:r>
            <a:r>
              <a:rPr lang="en-US" altLang="zh-CN" dirty="0"/>
              <a:t>domain-specific</a:t>
            </a:r>
            <a:r>
              <a:rPr lang="zh-CN" altLang="en-US" dirty="0"/>
              <a:t> </a:t>
            </a:r>
            <a:r>
              <a:rPr lang="en-US" altLang="zh-CN" dirty="0"/>
              <a:t>node-link</a:t>
            </a:r>
            <a:r>
              <a:rPr lang="zh-CN" altLang="en-US" dirty="0"/>
              <a:t> </a:t>
            </a:r>
            <a:r>
              <a:rPr lang="en-US" altLang="zh-CN" dirty="0">
                <a:solidFill>
                  <a:srgbClr val="D45655"/>
                </a:solidFill>
              </a:rPr>
              <a:t>transformation</a:t>
            </a:r>
            <a:r>
              <a:rPr lang="zh-CN" altLang="en-US" dirty="0"/>
              <a:t> </a:t>
            </a:r>
            <a:r>
              <a:rPr lang="en-US" altLang="zh-CN" dirty="0"/>
              <a:t>to</a:t>
            </a:r>
            <a:r>
              <a:rPr lang="zh-CN" altLang="en-US" dirty="0"/>
              <a:t> </a:t>
            </a:r>
            <a:r>
              <a:rPr lang="en-US" altLang="zh-CN" dirty="0"/>
              <a:t>encode</a:t>
            </a:r>
            <a:r>
              <a:rPr lang="zh-CN" altLang="en-US" dirty="0"/>
              <a:t> </a:t>
            </a:r>
            <a:r>
              <a:rPr lang="en-US" altLang="zh-CN" dirty="0"/>
              <a:t>network</a:t>
            </a:r>
            <a:r>
              <a:rPr lang="zh-CN" altLang="en-US" dirty="0"/>
              <a:t> </a:t>
            </a:r>
            <a:r>
              <a:rPr lang="en-US" altLang="zh-CN" dirty="0"/>
              <a:t>topologies,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and</a:t>
            </a:r>
            <a:r>
              <a:rPr lang="zh-CN" altLang="en-US" dirty="0"/>
              <a:t> </a:t>
            </a:r>
            <a:r>
              <a:rPr lang="en-US" altLang="zh-CN" dirty="0"/>
              <a:t>leverages</a:t>
            </a:r>
            <a:r>
              <a:rPr lang="zh-CN" altLang="en-US" dirty="0"/>
              <a:t> </a:t>
            </a:r>
            <a:r>
              <a:rPr lang="en-US" altLang="zh-CN" dirty="0">
                <a:solidFill>
                  <a:srgbClr val="D45655"/>
                </a:solidFill>
              </a:rPr>
              <a:t>a</a:t>
            </a:r>
            <a:r>
              <a:rPr lang="zh-CN" altLang="en-US" dirty="0">
                <a:solidFill>
                  <a:srgbClr val="D45655"/>
                </a:solidFill>
              </a:rPr>
              <a:t> </a:t>
            </a:r>
            <a:r>
              <a:rPr lang="en-US" altLang="zh-CN" dirty="0">
                <a:solidFill>
                  <a:srgbClr val="D45655"/>
                </a:solidFill>
              </a:rPr>
              <a:t>two-stage</a:t>
            </a:r>
            <a:r>
              <a:rPr lang="zh-CN" altLang="en-US" dirty="0">
                <a:solidFill>
                  <a:srgbClr val="D45655"/>
                </a:solidFill>
              </a:rPr>
              <a:t> </a:t>
            </a:r>
            <a:r>
              <a:rPr lang="en-US" altLang="zh-CN" dirty="0">
                <a:solidFill>
                  <a:srgbClr val="D45655"/>
                </a:solidFill>
              </a:rPr>
              <a:t>hybrid</a:t>
            </a:r>
            <a:r>
              <a:rPr lang="zh-CN" altLang="en-US" dirty="0"/>
              <a:t> </a:t>
            </a:r>
            <a:r>
              <a:rPr lang="en-US" altLang="zh-CN" dirty="0"/>
              <a:t>approach</a:t>
            </a:r>
            <a:r>
              <a:rPr lang="zh-CN" altLang="en-US" dirty="0"/>
              <a:t> </a:t>
            </a:r>
            <a:r>
              <a:rPr lang="en-US" altLang="zh-CN" dirty="0"/>
              <a:t>to</a:t>
            </a:r>
            <a:r>
              <a:rPr lang="zh-CN" altLang="en-US" dirty="0"/>
              <a:t> </a:t>
            </a:r>
            <a:r>
              <a:rPr lang="en-US" altLang="zh-CN" dirty="0"/>
              <a:t>find</a:t>
            </a:r>
            <a:r>
              <a:rPr lang="zh-CN" altLang="en-US" dirty="0"/>
              <a:t> </a:t>
            </a:r>
            <a:r>
              <a:rPr lang="en-US" altLang="zh-CN" dirty="0"/>
              <a:t>the</a:t>
            </a:r>
            <a:r>
              <a:rPr lang="zh-CN" altLang="en-US" dirty="0"/>
              <a:t> </a:t>
            </a:r>
            <a:r>
              <a:rPr lang="en-US" altLang="zh-CN" dirty="0"/>
              <a:t>final</a:t>
            </a:r>
            <a:r>
              <a:rPr lang="zh-CN" altLang="en-US" dirty="0"/>
              <a:t> </a:t>
            </a:r>
            <a:r>
              <a:rPr lang="en-US" altLang="zh-CN" dirty="0"/>
              <a:t>solution.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By</a:t>
            </a:r>
            <a:r>
              <a:rPr lang="zh-CN" altLang="en-US" dirty="0"/>
              <a:t> </a:t>
            </a:r>
            <a:r>
              <a:rPr lang="en-US" altLang="zh-CN" dirty="0"/>
              <a:t>doing</a:t>
            </a:r>
            <a:r>
              <a:rPr lang="zh-CN" altLang="en-US" dirty="0"/>
              <a:t> </a:t>
            </a:r>
            <a:r>
              <a:rPr lang="en-US" altLang="zh-CN" dirty="0"/>
              <a:t>so,</a:t>
            </a:r>
            <a:r>
              <a:rPr lang="zh-CN" altLang="en-US" dirty="0"/>
              <a:t> </a:t>
            </a:r>
            <a:r>
              <a:rPr lang="en-US" altLang="zh-CN" dirty="0"/>
              <a:t>it</a:t>
            </a:r>
            <a:r>
              <a:rPr lang="zh-CN" altLang="en-US" dirty="0"/>
              <a:t> </a:t>
            </a:r>
            <a:r>
              <a:rPr lang="en-US" altLang="zh-CN" dirty="0"/>
              <a:t>avoids</a:t>
            </a:r>
            <a:r>
              <a:rPr lang="zh-CN" altLang="en-US" dirty="0"/>
              <a:t> </a:t>
            </a:r>
            <a:r>
              <a:rPr lang="en-US" altLang="zh-CN" dirty="0"/>
              <a:t>human</a:t>
            </a:r>
            <a:r>
              <a:rPr lang="zh-CN" altLang="en-US" dirty="0"/>
              <a:t> </a:t>
            </a:r>
            <a:r>
              <a:rPr lang="en-US" altLang="zh-CN" dirty="0"/>
              <a:t>efforts</a:t>
            </a:r>
            <a:r>
              <a:rPr lang="zh-CN" altLang="en-US" dirty="0"/>
              <a:t> </a:t>
            </a:r>
            <a:r>
              <a:rPr lang="en-US" altLang="zh-CN" dirty="0"/>
              <a:t>to</a:t>
            </a:r>
            <a:r>
              <a:rPr lang="zh-CN" altLang="en-US" dirty="0"/>
              <a:t> </a:t>
            </a:r>
            <a:r>
              <a:rPr lang="en-US" altLang="zh-CN" dirty="0"/>
              <a:t>trade</a:t>
            </a:r>
            <a:r>
              <a:rPr lang="zh-CN" altLang="en-US" dirty="0"/>
              <a:t> </a:t>
            </a:r>
            <a:r>
              <a:rPr lang="en-US" altLang="zh-CN" dirty="0"/>
              <a:t>off</a:t>
            </a:r>
            <a:r>
              <a:rPr lang="zh-CN" altLang="en-US" dirty="0"/>
              <a:t> </a:t>
            </a:r>
            <a:r>
              <a:rPr lang="en-US" altLang="zh-CN" dirty="0"/>
              <a:t>between</a:t>
            </a:r>
            <a:r>
              <a:rPr lang="zh-CN" altLang="en-US" dirty="0"/>
              <a:t> </a:t>
            </a:r>
            <a:r>
              <a:rPr lang="en-US" altLang="zh-CN" dirty="0"/>
              <a:t>optimality</a:t>
            </a:r>
            <a:r>
              <a:rPr lang="zh-CN" altLang="en-US" dirty="0"/>
              <a:t> </a:t>
            </a:r>
            <a:r>
              <a:rPr lang="en-US" altLang="zh-CN" dirty="0"/>
              <a:t>and</a:t>
            </a:r>
            <a:r>
              <a:rPr lang="zh-CN" altLang="en-US" dirty="0"/>
              <a:t> </a:t>
            </a:r>
            <a:r>
              <a:rPr lang="en-US" altLang="zh-CN" dirty="0"/>
              <a:t>tractability</a:t>
            </a:r>
            <a:r>
              <a:rPr lang="zh-CN" altLang="en-US" dirty="0"/>
              <a:t> </a:t>
            </a:r>
            <a:r>
              <a:rPr lang="en-US" altLang="zh-CN" dirty="0"/>
              <a:t>in</a:t>
            </a:r>
            <a:r>
              <a:rPr lang="zh-CN" altLang="en-US" dirty="0"/>
              <a:t> </a:t>
            </a:r>
            <a:r>
              <a:rPr lang="en-US" altLang="zh-CN" dirty="0"/>
              <a:t>the</a:t>
            </a:r>
            <a:r>
              <a:rPr lang="zh-CN" altLang="en-US" dirty="0"/>
              <a:t> </a:t>
            </a:r>
            <a:r>
              <a:rPr lang="en-US" altLang="zh-CN" dirty="0"/>
              <a:t>current</a:t>
            </a:r>
            <a:r>
              <a:rPr lang="zh-CN" altLang="en-US" dirty="0"/>
              <a:t> </a:t>
            </a:r>
            <a:r>
              <a:rPr lang="en-US" altLang="zh-CN" dirty="0"/>
              <a:t>approach.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6D2EBF9-689D-0A4D-989B-45A2E0D9B7CF}" type="slidenum">
              <a:rPr lang="en-US" smtClean="0"/>
              <a:t>45</a:t>
            </a:fld>
            <a:endParaRPr lang="en-US"/>
          </a:p>
        </p:txBody>
      </p:sp>
    </p:spTree>
    <p:extLst>
      <p:ext uri="{BB962C8B-B14F-4D97-AF65-F5344CB8AC3E}">
        <p14:creationId xmlns:p14="http://schemas.microsoft.com/office/powerpoint/2010/main" val="34081598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That’s</a:t>
            </a:r>
            <a:r>
              <a:rPr lang="zh-CN" altLang="en-US" dirty="0"/>
              <a:t> </a:t>
            </a:r>
            <a:r>
              <a:rPr lang="en-US" altLang="zh-CN" dirty="0"/>
              <a:t>all</a:t>
            </a:r>
            <a:r>
              <a:rPr lang="zh-CN" altLang="en-US" dirty="0"/>
              <a:t> </a:t>
            </a:r>
            <a:r>
              <a:rPr lang="en-US" altLang="zh-CN" dirty="0"/>
              <a:t>and</a:t>
            </a:r>
            <a:r>
              <a:rPr lang="zh-CN" altLang="en-US" dirty="0"/>
              <a:t> </a:t>
            </a:r>
            <a:r>
              <a:rPr lang="en-US" altLang="zh-CN" dirty="0"/>
              <a:t>thanks</a:t>
            </a:r>
            <a:r>
              <a:rPr lang="zh-CN" altLang="en-US" dirty="0"/>
              <a:t> </a:t>
            </a:r>
            <a:r>
              <a:rPr lang="en-US" altLang="zh-CN" dirty="0"/>
              <a:t>for</a:t>
            </a:r>
            <a:r>
              <a:rPr lang="zh-CN" altLang="en-US" dirty="0"/>
              <a:t> </a:t>
            </a:r>
            <a:r>
              <a:rPr lang="en-US" altLang="zh-CN" dirty="0"/>
              <a:t>listening.</a:t>
            </a:r>
            <a:endParaRPr lang="en-US" dirty="0"/>
          </a:p>
        </p:txBody>
      </p:sp>
      <p:sp>
        <p:nvSpPr>
          <p:cNvPr id="4" name="Slide Number Placeholder 3"/>
          <p:cNvSpPr>
            <a:spLocks noGrp="1"/>
          </p:cNvSpPr>
          <p:nvPr>
            <p:ph type="sldNum" sz="quarter" idx="5"/>
          </p:nvPr>
        </p:nvSpPr>
        <p:spPr/>
        <p:txBody>
          <a:bodyPr/>
          <a:lstStyle/>
          <a:p>
            <a:fld id="{E563BBFD-0DAC-5245-98D9-00C7418A67C6}" type="slidenum">
              <a:rPr lang="en-US" smtClean="0"/>
              <a:t>46</a:t>
            </a:fld>
            <a:endParaRPr lang="en-US"/>
          </a:p>
        </p:txBody>
      </p:sp>
    </p:spTree>
    <p:extLst>
      <p:ext uri="{BB962C8B-B14F-4D97-AF65-F5344CB8AC3E}">
        <p14:creationId xmlns:p14="http://schemas.microsoft.com/office/powerpoint/2010/main" val="4088206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Existing</a:t>
            </a:r>
            <a:r>
              <a:rPr lang="zh-CN" altLang="en-US" dirty="0"/>
              <a:t> </a:t>
            </a:r>
            <a:r>
              <a:rPr lang="en-US" altLang="zh-CN" dirty="0"/>
              <a:t>approach</a:t>
            </a:r>
            <a:r>
              <a:rPr lang="zh-CN" altLang="en-US" dirty="0"/>
              <a:t> </a:t>
            </a:r>
            <a:r>
              <a:rPr lang="en-US" altLang="zh-CN" dirty="0"/>
              <a:t>formulates</a:t>
            </a:r>
            <a:r>
              <a:rPr lang="zh-CN" altLang="en-US" dirty="0"/>
              <a:t> </a:t>
            </a:r>
            <a:r>
              <a:rPr lang="en-US" altLang="zh-CN" dirty="0"/>
              <a:t>the</a:t>
            </a:r>
            <a:r>
              <a:rPr lang="zh-CN" altLang="en-US" dirty="0"/>
              <a:t> </a:t>
            </a:r>
            <a:r>
              <a:rPr lang="en-US" altLang="zh-CN" dirty="0"/>
              <a:t>network</a:t>
            </a:r>
            <a:r>
              <a:rPr lang="zh-CN" altLang="en-US" dirty="0"/>
              <a:t> </a:t>
            </a:r>
            <a:r>
              <a:rPr lang="en-US" altLang="zh-CN" dirty="0"/>
              <a:t>planning</a:t>
            </a:r>
            <a:r>
              <a:rPr lang="zh-CN" altLang="en-US" dirty="0"/>
              <a:t> </a:t>
            </a:r>
            <a:r>
              <a:rPr lang="en-US" altLang="zh-CN" dirty="0"/>
              <a:t>problem</a:t>
            </a:r>
            <a:r>
              <a:rPr lang="zh-CN" altLang="en-US" dirty="0"/>
              <a:t> </a:t>
            </a:r>
            <a:r>
              <a:rPr lang="en-US" altLang="zh-CN" dirty="0"/>
              <a:t>as</a:t>
            </a:r>
            <a:r>
              <a:rPr lang="zh-CN" altLang="en-US" dirty="0"/>
              <a:t> </a:t>
            </a:r>
            <a:r>
              <a:rPr lang="en-US" altLang="zh-CN" dirty="0"/>
              <a:t>an</a:t>
            </a:r>
            <a:r>
              <a:rPr lang="zh-CN" altLang="en-US" dirty="0"/>
              <a:t> </a:t>
            </a:r>
            <a:r>
              <a:rPr lang="en-US" altLang="zh-CN" dirty="0"/>
              <a:t>Integer</a:t>
            </a:r>
            <a:r>
              <a:rPr lang="zh-CN" altLang="en-US" dirty="0"/>
              <a:t> </a:t>
            </a:r>
            <a:r>
              <a:rPr lang="en-US" altLang="zh-CN" dirty="0"/>
              <a:t>Linear</a:t>
            </a:r>
            <a:r>
              <a:rPr lang="zh-CN" altLang="en-US" dirty="0"/>
              <a:t> </a:t>
            </a:r>
            <a:r>
              <a:rPr lang="en-US" altLang="zh-CN" dirty="0"/>
              <a:t>Programming</a:t>
            </a:r>
            <a:r>
              <a:rPr lang="zh-CN" altLang="en-US" dirty="0"/>
              <a:t> </a:t>
            </a:r>
            <a:r>
              <a:rPr lang="en-US" altLang="zh-CN" dirty="0"/>
              <a:t>(ILP)</a:t>
            </a:r>
            <a:r>
              <a:rPr lang="zh-CN" altLang="en-US" dirty="0"/>
              <a:t> </a:t>
            </a:r>
            <a:r>
              <a:rPr lang="en-US" altLang="zh-CN" dirty="0"/>
              <a:t>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objective of the ILP is to minimize the total network cost, which is a sum of the cost on </a:t>
            </a:r>
            <a:r>
              <a:rPr lang="en-US" altLang="zh-CN" sz="1200" kern="1200" dirty="0">
                <a:solidFill>
                  <a:schemeClr val="tx1"/>
                </a:solidFill>
                <a:effectLst/>
                <a:latin typeface="+mn-lt"/>
                <a:ea typeface="+mn-ea"/>
                <a:cs typeface="+mn-cs"/>
              </a:rPr>
              <a:t>IP</a:t>
            </a:r>
            <a:r>
              <a:rPr lang="en-US" sz="1200" kern="1200" dirty="0">
                <a:solidFill>
                  <a:schemeClr val="tx1"/>
                </a:solidFill>
                <a:effectLst/>
                <a:latin typeface="+mn-lt"/>
                <a:ea typeface="+mn-ea"/>
                <a:cs typeface="+mn-cs"/>
              </a:rPr>
              <a:t> layer and optical layer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Equation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Flow conservation constraint</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It</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represents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he amount of egress traffic needs to be equal to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amount of ingress traffic plus the node’s self-generated traffic for every flow under every failure scenario.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Equation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3</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Link capacity constraint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which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means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he capacity of each IP link </a:t>
            </a:r>
            <a:r>
              <a:rPr lang="en-US" altLang="zh-CN" sz="1200" kern="1200" dirty="0">
                <a:solidFill>
                  <a:schemeClr val="tx1"/>
                </a:solidFill>
                <a:effectLst/>
                <a:latin typeface="+mn-lt"/>
                <a:ea typeface="+mn-ea"/>
                <a:cs typeface="+mn-cs"/>
              </a:rPr>
              <a:t>should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be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smaller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than</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aggregated traffic volume on the link under any failure</a:t>
            </a:r>
            <a:r>
              <a:rPr lang="en-US" altLang="zh-C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Equation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4</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pectrum consumption constraint </a:t>
            </a:r>
            <a:r>
              <a:rPr lang="en-US" altLang="zh-CN" sz="1200" kern="1200" dirty="0">
                <a:solidFill>
                  <a:schemeClr val="tx1"/>
                </a:solidFill>
                <a:effectLst/>
                <a:latin typeface="+mn-lt"/>
                <a:ea typeface="+mn-ea"/>
                <a:cs typeface="+mn-cs"/>
              </a:rPr>
              <a:t>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each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fiber.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spectrum consumed over a fiber is the sum of IP link capacities going over the fiber multiplied by the corresponding spectrum efficiency</a:t>
            </a:r>
            <a:r>
              <a:rPr lang="en-US" altLang="zh-CN" sz="1200"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equation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5</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a:t>
            </a:r>
            <a:r>
              <a:rPr lang="en-US" sz="1200" kern="1200" dirty="0">
                <a:solidFill>
                  <a:schemeClr val="tx1"/>
                </a:solidFill>
                <a:effectLst/>
                <a:latin typeface="+mn-lt"/>
                <a:ea typeface="+mn-ea"/>
                <a:cs typeface="+mn-cs"/>
              </a:rPr>
              <a:t>xisting</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topology</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constraint</a:t>
            </a:r>
            <a:r>
              <a:rPr lang="en-US" altLang="zh-CN" sz="1200" kern="1200" dirty="0">
                <a:solidFill>
                  <a:schemeClr val="tx1"/>
                </a:solidFill>
                <a:effectLst/>
                <a:latin typeface="+mn-lt"/>
                <a:ea typeface="+mn-ea"/>
                <a:cs typeface="+mn-cs"/>
              </a:rPr>
              <a: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which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used</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to avoid churns of the topology from an operational perspective.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altLang="zh-C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6D2EBF9-689D-0A4D-989B-45A2E0D9B7CF}" type="slidenum">
              <a:rPr kumimoji="0" lang="en-US" sz="16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7208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Such</a:t>
            </a:r>
            <a:r>
              <a:rPr lang="zh-CN" altLang="en-US" dirty="0"/>
              <a:t> </a:t>
            </a:r>
            <a:r>
              <a:rPr lang="en-US" altLang="zh-CN" dirty="0"/>
              <a:t>an</a:t>
            </a:r>
            <a:r>
              <a:rPr lang="zh-CN" altLang="en-US" dirty="0"/>
              <a:t> </a:t>
            </a:r>
            <a:r>
              <a:rPr lang="en-US" altLang="zh-CN" dirty="0"/>
              <a:t>ILP</a:t>
            </a:r>
            <a:r>
              <a:rPr lang="zh-CN" altLang="en-US" dirty="0"/>
              <a:t> </a:t>
            </a:r>
            <a:r>
              <a:rPr lang="en-US" altLang="zh-CN" dirty="0"/>
              <a:t>problem</a:t>
            </a:r>
            <a:r>
              <a:rPr lang="zh-CN" altLang="en-US" dirty="0"/>
              <a:t> </a:t>
            </a:r>
            <a:r>
              <a:rPr lang="en-US" altLang="zh-CN" dirty="0"/>
              <a:t>will</a:t>
            </a:r>
            <a:r>
              <a:rPr lang="zh-CN" altLang="en-US" dirty="0"/>
              <a:t> </a:t>
            </a:r>
            <a:r>
              <a:rPr lang="en-US" altLang="zh-CN" dirty="0"/>
              <a:t>be</a:t>
            </a:r>
            <a:r>
              <a:rPr lang="zh-CN" altLang="en-US" dirty="0"/>
              <a:t> </a:t>
            </a:r>
            <a:r>
              <a:rPr lang="en-US" altLang="zh-CN" dirty="0"/>
              <a:t>fed</a:t>
            </a:r>
            <a:r>
              <a:rPr lang="zh-CN" altLang="en-US" dirty="0"/>
              <a:t> </a:t>
            </a:r>
            <a:r>
              <a:rPr lang="en-US" altLang="zh-CN" dirty="0"/>
              <a:t>into</a:t>
            </a:r>
            <a:r>
              <a:rPr lang="zh-CN" altLang="en-US" dirty="0"/>
              <a:t> </a:t>
            </a:r>
            <a:r>
              <a:rPr lang="en-US" altLang="zh-CN" dirty="0"/>
              <a:t>some</a:t>
            </a:r>
            <a:r>
              <a:rPr lang="zh-CN" altLang="en-US" dirty="0"/>
              <a:t> </a:t>
            </a:r>
            <a:r>
              <a:rPr lang="en-US" altLang="zh-CN" dirty="0"/>
              <a:t>ILP</a:t>
            </a:r>
            <a:r>
              <a:rPr lang="zh-CN" altLang="en-US" dirty="0"/>
              <a:t> </a:t>
            </a:r>
            <a:r>
              <a:rPr lang="en-US" altLang="zh-CN" dirty="0"/>
              <a:t>solvers,</a:t>
            </a:r>
            <a:r>
              <a:rPr lang="zh-CN" altLang="en-US" dirty="0"/>
              <a:t> </a:t>
            </a:r>
            <a:r>
              <a:rPr lang="en-US" altLang="zh-CN" dirty="0"/>
              <a:t>such</a:t>
            </a:r>
            <a:r>
              <a:rPr lang="zh-CN" altLang="en-US" dirty="0"/>
              <a:t> </a:t>
            </a:r>
            <a:r>
              <a:rPr lang="en-US" altLang="zh-CN" dirty="0"/>
              <a:t>as</a:t>
            </a:r>
            <a:r>
              <a:rPr lang="zh-CN" altLang="en-US" dirty="0"/>
              <a:t> </a:t>
            </a:r>
            <a:r>
              <a:rPr lang="en-US" altLang="zh-CN" dirty="0" err="1"/>
              <a:t>Gurobi</a:t>
            </a:r>
            <a:r>
              <a:rPr lang="en-US" altLang="zh-CN" dirty="0"/>
              <a:t>,</a:t>
            </a:r>
            <a:r>
              <a:rPr lang="zh-CN" altLang="en-US" dirty="0"/>
              <a:t> </a:t>
            </a:r>
            <a:r>
              <a:rPr lang="en-US" altLang="zh-CN" dirty="0"/>
              <a:t>CPLEX.</a:t>
            </a:r>
            <a:r>
              <a:rPr lang="zh-CN" altLang="en-US" dirty="0"/>
              <a:t> </a:t>
            </a:r>
            <a:endParaRPr lang="en-US" altLang="zh-CN" dirty="0"/>
          </a:p>
          <a:p>
            <a:r>
              <a:rPr lang="en-US" altLang="zh-CN" dirty="0"/>
              <a:t>However,</a:t>
            </a:r>
            <a:r>
              <a:rPr lang="zh-CN" altLang="en-US" dirty="0"/>
              <a:t> </a:t>
            </a:r>
            <a:r>
              <a:rPr lang="en-US" altLang="zh-CN" dirty="0"/>
              <a:t>the</a:t>
            </a:r>
            <a:r>
              <a:rPr lang="zh-CN" altLang="en-US" dirty="0"/>
              <a:t> </a:t>
            </a:r>
            <a:r>
              <a:rPr lang="en-US" altLang="zh-CN" dirty="0"/>
              <a:t>ILP</a:t>
            </a:r>
            <a:r>
              <a:rPr lang="zh-CN" altLang="en-US" dirty="0"/>
              <a:t> </a:t>
            </a:r>
            <a:r>
              <a:rPr lang="en-US" altLang="zh-CN" dirty="0"/>
              <a:t>approach</a:t>
            </a:r>
            <a:r>
              <a:rPr lang="zh-CN" altLang="en-US" dirty="0"/>
              <a:t> </a:t>
            </a:r>
            <a:r>
              <a:rPr lang="en-US" altLang="zh-CN" dirty="0"/>
              <a:t>usually</a:t>
            </a:r>
            <a:r>
              <a:rPr lang="zh-CN" altLang="en-US" dirty="0"/>
              <a:t> </a:t>
            </a:r>
            <a:r>
              <a:rPr lang="en-US" altLang="zh-CN" dirty="0"/>
              <a:t>hits</a:t>
            </a:r>
            <a:r>
              <a:rPr lang="zh-CN" altLang="en-US" dirty="0"/>
              <a:t> </a:t>
            </a:r>
            <a:r>
              <a:rPr lang="en-US" altLang="zh-CN" dirty="0"/>
              <a:t>the</a:t>
            </a:r>
            <a:r>
              <a:rPr lang="zh-CN" altLang="en-US" dirty="0"/>
              <a:t> </a:t>
            </a:r>
            <a:r>
              <a:rPr lang="en-US" altLang="zh-CN" dirty="0"/>
              <a:t>limit</a:t>
            </a:r>
            <a:r>
              <a:rPr lang="zh-CN" altLang="en-US" dirty="0"/>
              <a:t> </a:t>
            </a:r>
            <a:r>
              <a:rPr lang="en-US" altLang="zh-CN" dirty="0"/>
              <a:t>of</a:t>
            </a:r>
            <a:r>
              <a:rPr lang="zh-CN" altLang="en-US" dirty="0"/>
              <a:t> </a:t>
            </a:r>
            <a:r>
              <a:rPr lang="en-US" altLang="zh-CN" dirty="0"/>
              <a:t>scalability</a:t>
            </a:r>
            <a:r>
              <a:rPr lang="zh-CN" altLang="en-US" dirty="0"/>
              <a:t> </a:t>
            </a:r>
            <a:r>
              <a:rPr lang="en-US" altLang="zh-CN" dirty="0"/>
              <a:t>in</a:t>
            </a:r>
            <a:r>
              <a:rPr lang="zh-CN" altLang="en-US" dirty="0"/>
              <a:t> </a:t>
            </a:r>
            <a:r>
              <a:rPr lang="en-US" altLang="zh-CN" dirty="0"/>
              <a:t>production-scale</a:t>
            </a:r>
            <a:r>
              <a:rPr lang="zh-CN" altLang="en-US" dirty="0"/>
              <a:t> </a:t>
            </a:r>
            <a:r>
              <a:rPr lang="en-US" altLang="zh-CN" dirty="0"/>
              <a:t>problems.</a:t>
            </a:r>
            <a:r>
              <a:rPr lang="zh-CN" altLang="en-US" dirty="0"/>
              <a:t> </a:t>
            </a:r>
            <a:endParaRPr lang="en-US" altLang="zh-CN" dirty="0"/>
          </a:p>
          <a:p>
            <a:r>
              <a:rPr lang="en-US" altLang="zh-CN" dirty="0"/>
              <a:t>In</a:t>
            </a:r>
            <a:r>
              <a:rPr lang="zh-CN" altLang="en-US" dirty="0"/>
              <a:t> </a:t>
            </a:r>
            <a:r>
              <a:rPr lang="en-US" altLang="zh-CN" dirty="0"/>
              <a:t>such</a:t>
            </a:r>
            <a:r>
              <a:rPr lang="zh-CN" altLang="en-US" dirty="0"/>
              <a:t> </a:t>
            </a:r>
            <a:r>
              <a:rPr lang="en-US" altLang="zh-CN" dirty="0"/>
              <a:t>cases,</a:t>
            </a:r>
            <a:r>
              <a:rPr lang="zh-CN" altLang="en-US" dirty="0"/>
              <a:t> </a:t>
            </a:r>
            <a:r>
              <a:rPr lang="en-US" altLang="zh-CN" dirty="0"/>
              <a:t>people</a:t>
            </a:r>
            <a:r>
              <a:rPr lang="zh-CN" altLang="en-US" dirty="0"/>
              <a:t> </a:t>
            </a:r>
            <a:r>
              <a:rPr lang="en-US" altLang="zh-CN" dirty="0"/>
              <a:t>rely</a:t>
            </a:r>
            <a:r>
              <a:rPr lang="zh-CN" altLang="en-US" dirty="0"/>
              <a:t> </a:t>
            </a:r>
            <a:r>
              <a:rPr lang="en-US" altLang="zh-CN" dirty="0"/>
              <a:t>on</a:t>
            </a:r>
            <a:r>
              <a:rPr lang="zh-CN" altLang="en-US" dirty="0"/>
              <a:t> </a:t>
            </a:r>
            <a:r>
              <a:rPr lang="en-US" altLang="zh-CN" dirty="0"/>
              <a:t>heuristics</a:t>
            </a:r>
            <a:r>
              <a:rPr lang="zh-CN" altLang="en-US" dirty="0"/>
              <a:t> </a:t>
            </a:r>
            <a:r>
              <a:rPr lang="en-US" altLang="zh-CN" dirty="0"/>
              <a:t>to</a:t>
            </a:r>
            <a:r>
              <a:rPr lang="zh-CN" altLang="en-US" dirty="0"/>
              <a:t> </a:t>
            </a:r>
            <a:r>
              <a:rPr lang="en-US" altLang="zh-CN" dirty="0"/>
              <a:t>trade</a:t>
            </a:r>
            <a:r>
              <a:rPr lang="zh-CN" altLang="en-US" dirty="0"/>
              <a:t> </a:t>
            </a:r>
            <a:r>
              <a:rPr lang="en-US" altLang="zh-CN" dirty="0"/>
              <a:t>optimality</a:t>
            </a:r>
            <a:r>
              <a:rPr lang="zh-CN" altLang="en-US" dirty="0"/>
              <a:t> </a:t>
            </a:r>
            <a:r>
              <a:rPr lang="en-US" altLang="zh-CN" dirty="0"/>
              <a:t>for</a:t>
            </a:r>
            <a:r>
              <a:rPr lang="zh-CN" altLang="en-US" dirty="0"/>
              <a:t> </a:t>
            </a:r>
            <a:r>
              <a:rPr lang="en-US" altLang="zh-CN" dirty="0"/>
              <a:t>tractability.</a:t>
            </a:r>
            <a:r>
              <a:rPr lang="zh-CN" altLang="en-US" dirty="0"/>
              <a:t> </a:t>
            </a:r>
            <a:r>
              <a:rPr lang="en-US" altLang="zh-CN" dirty="0"/>
              <a:t>We</a:t>
            </a:r>
            <a:r>
              <a:rPr lang="zh-CN" altLang="en-US" dirty="0"/>
              <a:t> </a:t>
            </a:r>
            <a:r>
              <a:rPr lang="en-US" altLang="zh-CN" dirty="0"/>
              <a:t>list</a:t>
            </a:r>
            <a:r>
              <a:rPr lang="zh-CN" altLang="en-US" dirty="0"/>
              <a:t> </a:t>
            </a:r>
            <a:r>
              <a:rPr lang="en-US" altLang="zh-CN" dirty="0"/>
              <a:t>some</a:t>
            </a:r>
            <a:r>
              <a:rPr lang="zh-CN" altLang="en-US" dirty="0"/>
              <a:t> </a:t>
            </a:r>
            <a:r>
              <a:rPr lang="en-US" altLang="zh-CN" dirty="0"/>
              <a:t>of</a:t>
            </a:r>
            <a:r>
              <a:rPr lang="zh-CN" altLang="en-US" dirty="0"/>
              <a:t> </a:t>
            </a:r>
            <a:r>
              <a:rPr lang="en-US" altLang="zh-CN" dirty="0"/>
              <a:t>them</a:t>
            </a:r>
            <a:r>
              <a:rPr lang="zh-CN" altLang="en-US" dirty="0"/>
              <a:t> </a:t>
            </a:r>
            <a:r>
              <a:rPr lang="en-US" altLang="zh-CN" dirty="0"/>
              <a:t>here.</a:t>
            </a:r>
            <a:r>
              <a:rPr lang="zh-CN" altLang="en-US" dirty="0"/>
              <a:t> </a:t>
            </a:r>
            <a:endParaRPr lang="en-US" altLang="zh-CN" dirty="0"/>
          </a:p>
          <a:p>
            <a:r>
              <a:rPr lang="en-US" altLang="zh-CN" dirty="0"/>
              <a:t>First,</a:t>
            </a:r>
            <a:r>
              <a:rPr lang="zh-CN" altLang="en-US" dirty="0"/>
              <a:t> </a:t>
            </a:r>
            <a:r>
              <a:rPr lang="en-US" altLang="zh-CN" dirty="0"/>
              <a:t>Topology</a:t>
            </a:r>
            <a:r>
              <a:rPr lang="zh-CN" altLang="en-US" dirty="0"/>
              <a:t> </a:t>
            </a:r>
            <a:r>
              <a:rPr lang="en-US" altLang="zh-CN" dirty="0"/>
              <a:t>decomposition</a:t>
            </a:r>
            <a:r>
              <a:rPr lang="zh-CN" altLang="en-US" dirty="0"/>
              <a:t> </a:t>
            </a:r>
            <a:r>
              <a:rPr lang="en-US" altLang="zh-CN" dirty="0"/>
              <a:t>means</a:t>
            </a:r>
            <a:r>
              <a:rPr lang="zh-CN" altLang="en-US" dirty="0"/>
              <a:t> </a:t>
            </a:r>
            <a:r>
              <a:rPr lang="en-US" altLang="zh-CN" dirty="0"/>
              <a:t>the</a:t>
            </a:r>
            <a:r>
              <a:rPr lang="zh-CN" altLang="en-US" dirty="0"/>
              <a:t> </a:t>
            </a:r>
            <a:r>
              <a:rPr lang="en-US" altLang="zh-CN" dirty="0"/>
              <a:t>topology</a:t>
            </a:r>
            <a:r>
              <a:rPr lang="zh-CN" altLang="en-US" dirty="0"/>
              <a:t> </a:t>
            </a:r>
            <a:r>
              <a:rPr lang="en-US" altLang="zh-CN" dirty="0"/>
              <a:t>is</a:t>
            </a:r>
            <a:r>
              <a:rPr lang="zh-CN" altLang="en-US" dirty="0"/>
              <a:t> </a:t>
            </a:r>
            <a:r>
              <a:rPr lang="en-US" altLang="zh-CN" dirty="0"/>
              <a:t>decomposed</a:t>
            </a:r>
            <a:r>
              <a:rPr lang="zh-CN" altLang="en-US" dirty="0"/>
              <a:t> </a:t>
            </a:r>
            <a:r>
              <a:rPr lang="en-US" altLang="zh-CN" dirty="0"/>
              <a:t>into</a:t>
            </a:r>
            <a:r>
              <a:rPr lang="zh-CN" altLang="en-US" dirty="0"/>
              <a:t> </a:t>
            </a:r>
            <a:r>
              <a:rPr lang="en-US" altLang="zh-CN" dirty="0"/>
              <a:t>several</a:t>
            </a:r>
            <a:r>
              <a:rPr lang="zh-CN" altLang="en-US" dirty="0"/>
              <a:t> </a:t>
            </a:r>
            <a:r>
              <a:rPr lang="en-US" altLang="zh-CN" dirty="0"/>
              <a:t>smaller</a:t>
            </a:r>
            <a:r>
              <a:rPr lang="zh-CN" altLang="en-US" dirty="0"/>
              <a:t> </a:t>
            </a:r>
            <a:r>
              <a:rPr lang="en-US" altLang="zh-CN" dirty="0"/>
              <a:t>sub-topologies</a:t>
            </a:r>
            <a:r>
              <a:rPr lang="zh-CN" altLang="en-US" dirty="0"/>
              <a:t> </a:t>
            </a:r>
            <a:endParaRPr lang="en-US" altLang="zh-CN" dirty="0"/>
          </a:p>
          <a:p>
            <a:r>
              <a:rPr lang="en-US" altLang="zh-CN" dirty="0"/>
              <a:t>and</a:t>
            </a:r>
            <a:r>
              <a:rPr lang="zh-CN" altLang="en-US" dirty="0"/>
              <a:t> </a:t>
            </a:r>
            <a:r>
              <a:rPr lang="en-US" altLang="zh-CN" dirty="0"/>
              <a:t>each</a:t>
            </a:r>
            <a:r>
              <a:rPr lang="zh-CN" altLang="en-US" dirty="0"/>
              <a:t> </a:t>
            </a:r>
            <a:r>
              <a:rPr lang="en-US" altLang="zh-CN" dirty="0"/>
              <a:t>sub-topology</a:t>
            </a:r>
            <a:r>
              <a:rPr lang="zh-CN" altLang="en-US" dirty="0"/>
              <a:t> </a:t>
            </a:r>
            <a:r>
              <a:rPr lang="en-US" altLang="zh-CN" dirty="0"/>
              <a:t>is</a:t>
            </a:r>
            <a:r>
              <a:rPr lang="zh-CN" altLang="en-US" dirty="0"/>
              <a:t> </a:t>
            </a:r>
            <a:r>
              <a:rPr lang="en-US" altLang="zh-CN" dirty="0"/>
              <a:t>solved</a:t>
            </a:r>
            <a:r>
              <a:rPr lang="zh-CN" altLang="en-US" dirty="0"/>
              <a:t> </a:t>
            </a:r>
            <a:r>
              <a:rPr lang="en-US" altLang="zh-CN" dirty="0"/>
              <a:t>with</a:t>
            </a:r>
            <a:r>
              <a:rPr lang="zh-CN" altLang="en-US" dirty="0"/>
              <a:t> </a:t>
            </a:r>
            <a:r>
              <a:rPr lang="en-US" altLang="zh-CN" dirty="0"/>
              <a:t>ILP</a:t>
            </a:r>
            <a:r>
              <a:rPr lang="zh-CN" altLang="en-US" dirty="0"/>
              <a:t> </a:t>
            </a:r>
            <a:r>
              <a:rPr lang="en-US" altLang="zh-CN" dirty="0"/>
              <a:t>separately.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Topology</a:t>
            </a:r>
            <a:r>
              <a:rPr lang="zh-CN" altLang="en-US" dirty="0"/>
              <a:t> </a:t>
            </a:r>
            <a:r>
              <a:rPr lang="en-US" altLang="zh-CN" dirty="0"/>
              <a:t>transformation</a:t>
            </a:r>
            <a:r>
              <a:rPr lang="zh-CN" altLang="en-US" dirty="0"/>
              <a:t> </a:t>
            </a:r>
            <a:r>
              <a:rPr lang="en-US" altLang="zh-CN" dirty="0"/>
              <a:t>aims</a:t>
            </a:r>
            <a:r>
              <a:rPr lang="zh-CN" altLang="en-US" dirty="0"/>
              <a:t> </a:t>
            </a:r>
            <a:r>
              <a:rPr lang="en-US" altLang="zh-CN" dirty="0"/>
              <a:t>to</a:t>
            </a:r>
            <a:r>
              <a:rPr lang="zh-CN" altLang="en-US" dirty="0"/>
              <a:t> </a:t>
            </a:r>
            <a:r>
              <a:rPr lang="en-US" altLang="zh-CN" dirty="0"/>
              <a:t>reduce</a:t>
            </a:r>
            <a:r>
              <a:rPr lang="zh-CN" altLang="en-US" dirty="0"/>
              <a:t> </a:t>
            </a:r>
            <a:r>
              <a:rPr lang="en-US" altLang="zh-CN" dirty="0"/>
              <a:t>the</a:t>
            </a:r>
            <a:r>
              <a:rPr lang="zh-CN" altLang="en-US" dirty="0"/>
              <a:t> </a:t>
            </a:r>
            <a:r>
              <a:rPr lang="en-US" altLang="zh-CN" dirty="0"/>
              <a:t>search</a:t>
            </a:r>
            <a:r>
              <a:rPr lang="zh-CN" altLang="en-US" dirty="0"/>
              <a:t> </a:t>
            </a:r>
            <a:r>
              <a:rPr lang="en-US" altLang="zh-CN" dirty="0"/>
              <a:t>space</a:t>
            </a:r>
            <a:r>
              <a:rPr lang="zh-CN" altLang="en-US" dirty="0"/>
              <a:t> </a:t>
            </a:r>
            <a:r>
              <a:rPr lang="en-US" altLang="zh-CN" dirty="0"/>
              <a:t>or</a:t>
            </a:r>
            <a:r>
              <a:rPr lang="zh-CN" altLang="en-US" dirty="0"/>
              <a:t> </a:t>
            </a:r>
            <a:r>
              <a:rPr lang="en-US" altLang="zh-CN" dirty="0"/>
              <a:t>the</a:t>
            </a:r>
            <a:r>
              <a:rPr lang="zh-CN" altLang="en-US" dirty="0"/>
              <a:t> </a:t>
            </a:r>
            <a:r>
              <a:rPr lang="en-US" altLang="zh-CN" dirty="0"/>
              <a:t>number</a:t>
            </a:r>
            <a:r>
              <a:rPr lang="zh-CN" altLang="en-US" dirty="0"/>
              <a:t> </a:t>
            </a:r>
            <a:r>
              <a:rPr lang="en-US" altLang="zh-CN" dirty="0"/>
              <a:t>of</a:t>
            </a:r>
            <a:r>
              <a:rPr lang="zh-CN" altLang="en-US" dirty="0"/>
              <a:t> </a:t>
            </a:r>
            <a:r>
              <a:rPr lang="en-US" altLang="zh-CN" dirty="0"/>
              <a:t>variables,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such</a:t>
            </a:r>
            <a:r>
              <a:rPr lang="zh-CN" altLang="en-US" dirty="0"/>
              <a:t> </a:t>
            </a:r>
            <a:r>
              <a:rPr lang="en-US" altLang="zh-CN" dirty="0"/>
              <a:t>as</a:t>
            </a:r>
            <a:r>
              <a:rPr lang="zh-CN" altLang="en-US" dirty="0"/>
              <a:t> </a:t>
            </a:r>
            <a:r>
              <a:rPr lang="en-US" altLang="zh-CN" dirty="0"/>
              <a:t>enlarging</a:t>
            </a:r>
            <a:r>
              <a:rPr lang="zh-CN" altLang="en-US" dirty="0"/>
              <a:t> </a:t>
            </a:r>
            <a:r>
              <a:rPr lang="en-US" altLang="zh-CN" dirty="0"/>
              <a:t>the</a:t>
            </a:r>
            <a:r>
              <a:rPr lang="zh-CN" altLang="en-US" dirty="0"/>
              <a:t> </a:t>
            </a:r>
            <a:r>
              <a:rPr lang="en-US" altLang="zh-CN" dirty="0"/>
              <a:t>capacity</a:t>
            </a:r>
            <a:r>
              <a:rPr lang="zh-CN" altLang="en-US" dirty="0"/>
              <a:t> </a:t>
            </a:r>
            <a:r>
              <a:rPr lang="en-US" altLang="zh-CN" dirty="0"/>
              <a:t>unit</a:t>
            </a:r>
            <a:r>
              <a:rPr lang="zh-CN" altLang="en-US" dirty="0"/>
              <a:t> </a:t>
            </a:r>
            <a:r>
              <a:rPr lang="en-US" altLang="zh-CN" dirty="0"/>
              <a:t>that</a:t>
            </a:r>
            <a:r>
              <a:rPr lang="zh-CN" altLang="en-US" dirty="0"/>
              <a:t> </a:t>
            </a:r>
            <a:r>
              <a:rPr lang="en-US" altLang="zh-CN" dirty="0"/>
              <a:t>can</a:t>
            </a:r>
            <a:r>
              <a:rPr lang="zh-CN" altLang="en-US" dirty="0"/>
              <a:t> </a:t>
            </a:r>
            <a:r>
              <a:rPr lang="en-US" altLang="zh-CN" dirty="0"/>
              <a:t>be</a:t>
            </a:r>
            <a:r>
              <a:rPr lang="zh-CN" altLang="en-US" dirty="0"/>
              <a:t> </a:t>
            </a:r>
            <a:r>
              <a:rPr lang="en-US" altLang="zh-CN" dirty="0"/>
              <a:t>added</a:t>
            </a:r>
            <a:r>
              <a:rPr lang="zh-CN" altLang="en-US" dirty="0"/>
              <a:t> </a:t>
            </a:r>
            <a:r>
              <a:rPr lang="en-US" altLang="zh-CN" dirty="0"/>
              <a:t>over</a:t>
            </a:r>
            <a:r>
              <a:rPr lang="zh-CN" altLang="en-US" dirty="0"/>
              <a:t> </a:t>
            </a:r>
            <a:r>
              <a:rPr lang="en-US" altLang="zh-CN" dirty="0"/>
              <a:t>some</a:t>
            </a:r>
            <a:r>
              <a:rPr lang="zh-CN" altLang="en-US" dirty="0"/>
              <a:t> </a:t>
            </a:r>
            <a:r>
              <a:rPr lang="en-US" altLang="zh-CN" dirty="0"/>
              <a:t>or</a:t>
            </a:r>
            <a:r>
              <a:rPr lang="zh-CN" altLang="en-US" dirty="0"/>
              <a:t> </a:t>
            </a:r>
            <a:r>
              <a:rPr lang="en-US" altLang="zh-CN" dirty="0"/>
              <a:t>all</a:t>
            </a:r>
            <a:r>
              <a:rPr lang="zh-CN" altLang="en-US" dirty="0"/>
              <a:t> </a:t>
            </a:r>
            <a:r>
              <a:rPr lang="en-US" altLang="zh-CN" dirty="0"/>
              <a:t>the</a:t>
            </a:r>
            <a:r>
              <a:rPr lang="zh-CN" altLang="en-US" dirty="0"/>
              <a:t> </a:t>
            </a:r>
            <a:r>
              <a:rPr lang="en-US" altLang="zh-CN" dirty="0"/>
              <a:t>links,</a:t>
            </a:r>
            <a:r>
              <a:rPr lang="zh-CN" altLang="en-US" dirty="0"/>
              <a:t> </a:t>
            </a:r>
            <a:r>
              <a:rPr lang="en-US" altLang="zh-CN" dirty="0"/>
              <a:t>or</a:t>
            </a:r>
            <a:r>
              <a:rPr lang="zh-CN" altLang="en-US" dirty="0"/>
              <a:t> </a:t>
            </a:r>
            <a:r>
              <a:rPr lang="en-US" sz="1200" kern="1200" dirty="0">
                <a:solidFill>
                  <a:schemeClr val="tx1"/>
                </a:solidFill>
                <a:effectLst/>
                <a:latin typeface="+mn-lt"/>
                <a:ea typeface="+mn-ea"/>
                <a:cs typeface="+mn-cs"/>
              </a:rPr>
              <a:t>restricting capacity additions on fibers or IP links</a:t>
            </a:r>
            <a:r>
              <a:rPr lang="en-US" altLang="zh-CN"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or collapsing multiple nodes and links together</a:t>
            </a:r>
            <a:r>
              <a:rPr lang="en-US" altLang="zh-CN" sz="1200" kern="1200" dirty="0">
                <a:solidFill>
                  <a:schemeClr val="tx1"/>
                </a:solidFill>
                <a:effectLst/>
                <a:latin typeface="+mn-lt"/>
                <a:ea typeface="+mn-ea"/>
                <a:cs typeface="+mn-cs"/>
              </a:rPr>
              <a:t>.</a:t>
            </a:r>
            <a:endParaRPr lang="en-US" altLang="zh-CN" dirty="0"/>
          </a:p>
          <a:p>
            <a:r>
              <a:rPr lang="en-US" altLang="zh-CN" dirty="0"/>
              <a:t>Failure</a:t>
            </a:r>
            <a:r>
              <a:rPr lang="zh-CN" altLang="en-US" dirty="0"/>
              <a:t> </a:t>
            </a:r>
            <a:r>
              <a:rPr lang="en-US" altLang="zh-CN" dirty="0"/>
              <a:t>selection</a:t>
            </a:r>
            <a:r>
              <a:rPr lang="zh-CN" altLang="en-US" dirty="0"/>
              <a:t> </a:t>
            </a:r>
            <a:r>
              <a:rPr lang="en-US" altLang="zh-CN" dirty="0"/>
              <a:t>means</a:t>
            </a:r>
            <a:r>
              <a:rPr lang="zh-CN" altLang="en-US" dirty="0"/>
              <a:t> </a:t>
            </a:r>
            <a:r>
              <a:rPr lang="en-US" altLang="zh-CN" sz="1200" kern="1200" dirty="0">
                <a:solidFill>
                  <a:schemeClr val="tx1"/>
                </a:solidFill>
                <a:effectLst/>
                <a:latin typeface="+mn-lt"/>
                <a:ea typeface="+mn-ea"/>
                <a:cs typeface="+mn-cs"/>
              </a:rPr>
              <a:t>i</a:t>
            </a:r>
            <a:r>
              <a:rPr lang="en-US" sz="1200" kern="1200" dirty="0">
                <a:solidFill>
                  <a:schemeClr val="tx1"/>
                </a:solidFill>
                <a:effectLst/>
                <a:latin typeface="+mn-lt"/>
                <a:ea typeface="+mn-ea"/>
                <a:cs typeface="+mn-cs"/>
              </a:rPr>
              <a:t>nstead of satisfying all failure scenarios jointly, we only select a subset of the failure scenarios for the ILP</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Based on the solution, we add more failure scenarios to the ILP until all scenarios are added.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Different heuristics share the same idea—they all aim to prune the search space to make the problem </a:t>
            </a:r>
            <a:r>
              <a:rPr lang="en-US" altLang="zh-CN" sz="1200" kern="1200" dirty="0">
                <a:solidFill>
                  <a:schemeClr val="tx1"/>
                </a:solidFill>
                <a:effectLst/>
                <a:latin typeface="+mn-lt"/>
                <a:ea typeface="+mn-ea"/>
                <a:cs typeface="+mn-cs"/>
              </a:rPr>
              <a:t>tractable.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tedious, time-consuming iterative process even for experts </a:t>
            </a:r>
            <a:r>
              <a:rPr lang="en-US" altLang="zh-CN" sz="1200" kern="1200" dirty="0">
                <a:solidFill>
                  <a:schemeClr val="tx1"/>
                </a:solidFill>
                <a:effectLst/>
                <a:latin typeface="+mn-lt"/>
                <a:ea typeface="+mn-ea"/>
                <a:cs typeface="+mn-cs"/>
              </a:rPr>
              <a:t>to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find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good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trade-off</a:t>
            </a:r>
            <a:r>
              <a:rPr lang="zh-CN" altLang="en-US" sz="1200" kern="1200" dirty="0">
                <a:solidFill>
                  <a:schemeClr val="tx1"/>
                </a:solidFill>
                <a:effectLst/>
                <a:latin typeface="+mn-lt"/>
                <a:ea typeface="+mn-ea"/>
                <a:cs typeface="+mn-cs"/>
              </a:rPr>
              <a:t>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between the optimality of the solution and the tractability of the ILP</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problem.</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6</a:t>
            </a:fld>
            <a:endParaRPr lang="en-US" dirty="0"/>
          </a:p>
        </p:txBody>
      </p:sp>
    </p:spTree>
    <p:extLst>
      <p:ext uri="{BB962C8B-B14F-4D97-AF65-F5344CB8AC3E}">
        <p14:creationId xmlns:p14="http://schemas.microsoft.com/office/powerpoint/2010/main" val="322296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Our</a:t>
            </a:r>
            <a:r>
              <a:rPr lang="zh-CN" altLang="en-US" dirty="0"/>
              <a:t> </a:t>
            </a:r>
            <a:r>
              <a:rPr lang="en-US" altLang="zh-CN" dirty="0"/>
              <a:t>approach</a:t>
            </a:r>
            <a:r>
              <a:rPr lang="zh-CN" altLang="en-US" dirty="0"/>
              <a:t> </a:t>
            </a:r>
            <a:r>
              <a:rPr lang="en-US" altLang="zh-CN" dirty="0"/>
              <a:t>is</a:t>
            </a:r>
            <a:r>
              <a:rPr lang="zh-CN" altLang="en-US" dirty="0"/>
              <a:t> </a:t>
            </a:r>
            <a:r>
              <a:rPr lang="en-US" dirty="0"/>
              <a:t>revisiting this problem with a different take using deep reinforcement learning.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Someone</a:t>
            </a:r>
            <a:r>
              <a:rPr lang="zh-CN" altLang="en-US" dirty="0"/>
              <a:t> </a:t>
            </a:r>
            <a:r>
              <a:rPr lang="en-US" altLang="zh-CN" dirty="0"/>
              <a:t>may</a:t>
            </a:r>
            <a:r>
              <a:rPr lang="zh-CN" altLang="en-US" dirty="0"/>
              <a:t> </a:t>
            </a:r>
            <a:r>
              <a:rPr lang="en-US" altLang="zh-CN" dirty="0"/>
              <a:t>ask</a:t>
            </a:r>
            <a:r>
              <a:rPr lang="zh-CN" altLang="en-US" dirty="0"/>
              <a:t> </a:t>
            </a:r>
            <a:r>
              <a:rPr lang="en-US" altLang="zh-CN" dirty="0"/>
              <a:t>why</a:t>
            </a:r>
            <a:r>
              <a:rPr lang="zh-CN" altLang="en-US" dirty="0"/>
              <a:t> </a:t>
            </a:r>
            <a:r>
              <a:rPr lang="en-US" altLang="zh-CN" dirty="0"/>
              <a:t>RL</a:t>
            </a:r>
            <a:r>
              <a:rPr lang="zh-CN" altLang="en-US" dirty="0"/>
              <a:t> </a:t>
            </a:r>
            <a:r>
              <a:rPr lang="en-US" altLang="zh-CN" dirty="0"/>
              <a:t>can</a:t>
            </a:r>
            <a:r>
              <a:rPr lang="zh-CN" altLang="en-US" dirty="0"/>
              <a:t> </a:t>
            </a:r>
            <a:r>
              <a:rPr lang="en-US" altLang="zh-CN" dirty="0"/>
              <a:t>help</a:t>
            </a:r>
            <a:r>
              <a:rPr lang="zh-CN" altLang="en-US" dirty="0"/>
              <a:t> </a:t>
            </a:r>
            <a:r>
              <a:rPr lang="en-US" altLang="zh-CN" dirty="0"/>
              <a:t>solve</a:t>
            </a:r>
            <a:r>
              <a:rPr lang="zh-CN" altLang="en-US" dirty="0"/>
              <a:t> </a:t>
            </a:r>
            <a:r>
              <a:rPr lang="en-US" altLang="zh-CN" dirty="0"/>
              <a:t>the</a:t>
            </a:r>
            <a:r>
              <a:rPr lang="zh-CN" altLang="en-US" dirty="0"/>
              <a:t> </a:t>
            </a:r>
            <a:r>
              <a:rPr lang="en-US" altLang="zh-CN" dirty="0"/>
              <a:t>network</a:t>
            </a:r>
            <a:r>
              <a:rPr lang="zh-CN" altLang="en-US" dirty="0"/>
              <a:t> </a:t>
            </a:r>
            <a:r>
              <a:rPr lang="en-US" altLang="zh-CN" dirty="0"/>
              <a:t>planning</a:t>
            </a:r>
            <a:r>
              <a:rPr lang="zh-CN" altLang="en-US" dirty="0"/>
              <a:t> </a:t>
            </a:r>
            <a:r>
              <a:rPr lang="en-US" altLang="zh-CN" dirty="0"/>
              <a:t>problem.</a:t>
            </a:r>
          </a:p>
          <a:p>
            <a:r>
              <a:rPr lang="en-US" altLang="zh-CN" dirty="0"/>
              <a:t>As</a:t>
            </a:r>
            <a:r>
              <a:rPr lang="zh-CN" altLang="en-US" dirty="0"/>
              <a:t> </a:t>
            </a:r>
            <a:r>
              <a:rPr lang="en-US" altLang="zh-CN" dirty="0"/>
              <a:t>we</a:t>
            </a:r>
            <a:r>
              <a:rPr lang="zh-CN" altLang="en-US" dirty="0"/>
              <a:t> </a:t>
            </a:r>
            <a:r>
              <a:rPr lang="en-US" altLang="zh-CN" dirty="0"/>
              <a:t>know,</a:t>
            </a:r>
            <a:r>
              <a:rPr lang="zh-CN" altLang="en-US" dirty="0"/>
              <a:t> </a:t>
            </a:r>
            <a:r>
              <a:rPr lang="en-US" altLang="zh-CN" dirty="0"/>
              <a:t>a</a:t>
            </a:r>
            <a:r>
              <a:rPr lang="zh-CN" altLang="en-US" dirty="0"/>
              <a:t> </a:t>
            </a:r>
            <a:r>
              <a:rPr lang="en-US" altLang="zh-CN" dirty="0"/>
              <a:t>typical</a:t>
            </a:r>
            <a:r>
              <a:rPr lang="zh-CN" altLang="en-US" dirty="0"/>
              <a:t> </a:t>
            </a:r>
            <a:r>
              <a:rPr lang="en-US" altLang="zh-CN" dirty="0"/>
              <a:t>goal</a:t>
            </a:r>
            <a:r>
              <a:rPr lang="zh-CN" altLang="en-US" dirty="0"/>
              <a:t> </a:t>
            </a:r>
            <a:r>
              <a:rPr lang="en-US" altLang="zh-CN" dirty="0"/>
              <a:t>of</a:t>
            </a:r>
            <a:r>
              <a:rPr lang="zh-CN" altLang="en-US" dirty="0"/>
              <a:t> </a:t>
            </a:r>
            <a:r>
              <a:rPr lang="en-US" altLang="zh-CN" dirty="0"/>
              <a:t>RL</a:t>
            </a:r>
            <a:r>
              <a:rPr lang="zh-CN" altLang="en-US" dirty="0"/>
              <a:t> </a:t>
            </a:r>
            <a:r>
              <a:rPr lang="en-US" altLang="zh-CN" dirty="0"/>
              <a:t>is</a:t>
            </a:r>
            <a:r>
              <a:rPr lang="zh-CN" altLang="en-US" dirty="0"/>
              <a:t> </a:t>
            </a:r>
            <a:r>
              <a:rPr lang="en-US" altLang="zh-CN" dirty="0"/>
              <a:t>to</a:t>
            </a:r>
            <a:r>
              <a:rPr lang="zh-CN" altLang="en-US" dirty="0"/>
              <a:t> </a:t>
            </a:r>
            <a:r>
              <a:rPr lang="en-US" altLang="zh-CN" dirty="0"/>
              <a:t>train</a:t>
            </a:r>
            <a:r>
              <a:rPr lang="zh-CN" altLang="en-US" dirty="0"/>
              <a:t> </a:t>
            </a:r>
            <a:r>
              <a:rPr lang="en-US" altLang="zh-CN" dirty="0"/>
              <a:t>the</a:t>
            </a:r>
            <a:r>
              <a:rPr lang="zh-CN" altLang="en-US" dirty="0"/>
              <a:t> </a:t>
            </a:r>
            <a:r>
              <a:rPr lang="en-US" altLang="zh-CN" dirty="0"/>
              <a:t>RL</a:t>
            </a:r>
            <a:r>
              <a:rPr lang="zh-CN" altLang="en-US" dirty="0"/>
              <a:t> </a:t>
            </a:r>
            <a:r>
              <a:rPr lang="en-US" altLang="zh-CN" dirty="0"/>
              <a:t>agent</a:t>
            </a:r>
            <a:r>
              <a:rPr lang="zh-CN" altLang="en-US" dirty="0"/>
              <a:t> </a:t>
            </a:r>
            <a:r>
              <a:rPr lang="en-US" altLang="zh-CN" dirty="0"/>
              <a:t>to</a:t>
            </a:r>
            <a:r>
              <a:rPr lang="zh-CN" altLang="en-US" dirty="0"/>
              <a:t> </a:t>
            </a:r>
            <a:r>
              <a:rPr lang="en-US" altLang="zh-CN" dirty="0"/>
              <a:t>learn</a:t>
            </a:r>
            <a:r>
              <a:rPr lang="zh-CN" altLang="en-US" dirty="0"/>
              <a:t> </a:t>
            </a:r>
            <a:r>
              <a:rPr lang="en-US" altLang="zh-CN" dirty="0"/>
              <a:t>to</a:t>
            </a:r>
            <a:r>
              <a:rPr lang="zh-CN" altLang="en-US" dirty="0"/>
              <a:t> </a:t>
            </a:r>
            <a:r>
              <a:rPr lang="en-US" altLang="zh-CN" dirty="0"/>
              <a:t>take</a:t>
            </a:r>
            <a:r>
              <a:rPr lang="zh-CN" altLang="en-US" dirty="0"/>
              <a:t> </a:t>
            </a:r>
            <a:r>
              <a:rPr lang="en-US" altLang="zh-CN" dirty="0"/>
              <a:t>multiple</a:t>
            </a:r>
            <a:r>
              <a:rPr lang="zh-CN" altLang="en-US" dirty="0"/>
              <a:t> </a:t>
            </a:r>
            <a:r>
              <a:rPr lang="en-US" altLang="zh-CN" dirty="0"/>
              <a:t>actions</a:t>
            </a:r>
            <a:r>
              <a:rPr lang="zh-CN" altLang="en-US" dirty="0"/>
              <a:t> </a:t>
            </a:r>
            <a:r>
              <a:rPr lang="en-US" altLang="zh-CN" dirty="0"/>
              <a:t>in</a:t>
            </a:r>
            <a:r>
              <a:rPr lang="zh-CN" altLang="en-US" dirty="0"/>
              <a:t> </a:t>
            </a:r>
            <a:r>
              <a:rPr lang="en-US" altLang="zh-CN" dirty="0"/>
              <a:t>an</a:t>
            </a:r>
            <a:r>
              <a:rPr lang="zh-CN" altLang="en-US" dirty="0"/>
              <a:t> </a:t>
            </a:r>
            <a:r>
              <a:rPr lang="en-US" altLang="zh-CN" dirty="0"/>
              <a:t>environment</a:t>
            </a:r>
          </a:p>
          <a:p>
            <a:r>
              <a:rPr lang="zh-CN" altLang="en-US" dirty="0"/>
              <a:t> </a:t>
            </a:r>
            <a:r>
              <a:rPr lang="en-US" altLang="zh-CN" dirty="0"/>
              <a:t>to</a:t>
            </a:r>
            <a:r>
              <a:rPr lang="zh-CN" altLang="en-US" dirty="0"/>
              <a:t> </a:t>
            </a:r>
            <a:r>
              <a:rPr lang="en-US" altLang="zh-CN" dirty="0"/>
              <a:t>maximize</a:t>
            </a:r>
            <a:r>
              <a:rPr lang="zh-CN" altLang="en-US" dirty="0"/>
              <a:t> </a:t>
            </a:r>
            <a:r>
              <a:rPr lang="en-US" altLang="zh-CN" dirty="0"/>
              <a:t>the</a:t>
            </a:r>
            <a:r>
              <a:rPr lang="zh-CN" altLang="en-US" dirty="0"/>
              <a:t> </a:t>
            </a:r>
            <a:r>
              <a:rPr lang="en-US" altLang="zh-CN" dirty="0"/>
              <a:t>accumulated</a:t>
            </a:r>
            <a:r>
              <a:rPr lang="zh-CN" altLang="en-US" dirty="0"/>
              <a:t> </a:t>
            </a:r>
            <a:r>
              <a:rPr lang="en-US" altLang="zh-CN" dirty="0"/>
              <a:t>reward</a:t>
            </a:r>
            <a:r>
              <a:rPr lang="zh-CN" altLang="en-US" dirty="0"/>
              <a:t> </a:t>
            </a:r>
            <a:r>
              <a:rPr lang="en-US" altLang="zh-CN" dirty="0"/>
              <a:t>it</a:t>
            </a:r>
            <a:r>
              <a:rPr lang="zh-CN" altLang="en-US" dirty="0"/>
              <a:t> </a:t>
            </a:r>
            <a:r>
              <a:rPr lang="en-US" altLang="zh-CN" dirty="0"/>
              <a:t>receives.</a:t>
            </a:r>
          </a:p>
          <a:p>
            <a:r>
              <a:rPr lang="en-US" altLang="zh-CN" dirty="0"/>
              <a:t>The</a:t>
            </a:r>
            <a:r>
              <a:rPr lang="zh-CN" altLang="en-US" dirty="0"/>
              <a:t> </a:t>
            </a:r>
            <a:r>
              <a:rPr lang="en-US" altLang="zh-CN" dirty="0"/>
              <a:t>environment</a:t>
            </a:r>
            <a:r>
              <a:rPr lang="zh-CN" altLang="en-US" dirty="0"/>
              <a:t> </a:t>
            </a:r>
            <a:r>
              <a:rPr lang="en-US" altLang="zh-CN" dirty="0"/>
              <a:t>provides</a:t>
            </a:r>
            <a:r>
              <a:rPr lang="zh-CN" altLang="en-US" dirty="0"/>
              <a:t> </a:t>
            </a:r>
            <a:r>
              <a:rPr lang="en-US" altLang="zh-CN" dirty="0"/>
              <a:t>the</a:t>
            </a:r>
            <a:r>
              <a:rPr lang="zh-CN" altLang="en-US" dirty="0"/>
              <a:t> </a:t>
            </a:r>
            <a:r>
              <a:rPr lang="en-US" altLang="zh-CN" dirty="0"/>
              <a:t>state</a:t>
            </a:r>
            <a:r>
              <a:rPr lang="zh-CN" altLang="en-US" dirty="0"/>
              <a:t> </a:t>
            </a:r>
            <a:r>
              <a:rPr lang="en-US" altLang="zh-CN" dirty="0"/>
              <a:t>as</a:t>
            </a:r>
            <a:r>
              <a:rPr lang="zh-CN" altLang="en-US" dirty="0"/>
              <a:t> </a:t>
            </a:r>
            <a:r>
              <a:rPr lang="en-US" altLang="zh-CN" dirty="0"/>
              <a:t>the</a:t>
            </a:r>
            <a:r>
              <a:rPr lang="zh-CN" altLang="en-US" dirty="0"/>
              <a:t> </a:t>
            </a:r>
            <a:r>
              <a:rPr lang="en-US" altLang="zh-CN" dirty="0"/>
              <a:t>input</a:t>
            </a:r>
            <a:r>
              <a:rPr lang="zh-CN" altLang="en-US" dirty="0"/>
              <a:t> </a:t>
            </a:r>
            <a:r>
              <a:rPr lang="en-US" altLang="zh-CN" dirty="0"/>
              <a:t>and</a:t>
            </a:r>
            <a:r>
              <a:rPr lang="zh-CN" altLang="en-US" dirty="0"/>
              <a:t> </a:t>
            </a:r>
            <a:r>
              <a:rPr lang="en-US" altLang="zh-CN" dirty="0"/>
              <a:t>reward</a:t>
            </a:r>
            <a:r>
              <a:rPr lang="zh-CN" altLang="en-US" dirty="0"/>
              <a:t> </a:t>
            </a:r>
            <a:r>
              <a:rPr lang="en-US" altLang="zh-CN" dirty="0"/>
              <a:t>as</a:t>
            </a:r>
            <a:r>
              <a:rPr lang="zh-CN" altLang="en-US" dirty="0"/>
              <a:t> </a:t>
            </a:r>
            <a:r>
              <a:rPr lang="en-US" altLang="zh-CN" dirty="0"/>
              <a:t>the</a:t>
            </a:r>
            <a:r>
              <a:rPr lang="zh-CN" altLang="en-US" dirty="0"/>
              <a:t> </a:t>
            </a:r>
            <a:r>
              <a:rPr lang="en-US" altLang="zh-CN" dirty="0"/>
              <a:t>feedback.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is to apply supervised learning which uses a training set with labeled samples to train a neural network.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However, supervised learning usually requires a large training set and a label for each sample in the training </a:t>
            </a:r>
            <a:r>
              <a:rPr lang="en-US" altLang="zh-CN" sz="1200" kern="1200" dirty="0">
                <a:solidFill>
                  <a:schemeClr val="tx1"/>
                </a:solidFill>
                <a:effectLst/>
                <a:latin typeface="+mn-lt"/>
                <a:ea typeface="+mn-ea"/>
                <a:cs typeface="+mn-cs"/>
              </a:rPr>
              <a:t>set.</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label,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which</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optimal</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plan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for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network,</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is</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hard to obtain for our problem, especially for large-scale network topologies.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7</a:t>
            </a:fld>
            <a:endParaRPr lang="en-US" dirty="0"/>
          </a:p>
        </p:txBody>
      </p:sp>
    </p:spTree>
    <p:extLst>
      <p:ext uri="{BB962C8B-B14F-4D97-AF65-F5344CB8AC3E}">
        <p14:creationId xmlns:p14="http://schemas.microsoft.com/office/powerpoint/2010/main" val="39540994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There are basically two characteristics that make network planning a good fit for RL.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First,</a:t>
            </a:r>
            <a:r>
              <a:rPr lang="zh-CN" altLang="en-US" dirty="0"/>
              <a:t> </a:t>
            </a:r>
            <a:r>
              <a:rPr lang="en-US" sz="1200" kern="1200" dirty="0">
                <a:solidFill>
                  <a:schemeClr val="tx1"/>
                </a:solidFill>
                <a:effectLst/>
                <a:latin typeface="+mn-lt"/>
                <a:ea typeface="+mn-ea"/>
                <a:cs typeface="+mn-cs"/>
              </a:rPr>
              <a:t>network planning needs to make multiple decisions on </a:t>
            </a:r>
            <a:r>
              <a:rPr lang="en-US" altLang="zh-CN" sz="1200"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he IP and optical layers,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multi-step decision making is ex</a:t>
            </a:r>
            <a:r>
              <a:rPr lang="en-US" altLang="zh-CN" sz="1200" kern="1200" dirty="0">
                <a:solidFill>
                  <a:schemeClr val="tx1"/>
                </a:solidFill>
                <a:effectLst/>
                <a:latin typeface="+mn-lt"/>
                <a:ea typeface="+mn-ea"/>
                <a:cs typeface="+mn-cs"/>
              </a:rPr>
              <a:t>a</a:t>
            </a:r>
            <a:r>
              <a:rPr lang="en-US" sz="1200" kern="1200" dirty="0">
                <a:solidFill>
                  <a:schemeClr val="tx1"/>
                </a:solidFill>
                <a:effectLst/>
                <a:latin typeface="+mn-lt"/>
                <a:ea typeface="+mn-ea"/>
                <a:cs typeface="+mn-cs"/>
              </a:rPr>
              <a:t>ctly the kind of problems that RL is designed to solve.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Second,</a:t>
            </a:r>
            <a:r>
              <a:rPr lang="zh-CN" altLang="en-US" dirty="0"/>
              <a:t> </a:t>
            </a:r>
            <a:r>
              <a:rPr lang="en-US" altLang="zh-CN" dirty="0"/>
              <a:t>the</a:t>
            </a:r>
            <a:r>
              <a:rPr lang="zh-CN" altLang="en-US" dirty="0"/>
              <a:t> </a:t>
            </a:r>
            <a:r>
              <a:rPr lang="en-US" altLang="zh-CN" dirty="0"/>
              <a:t>RL</a:t>
            </a:r>
            <a:r>
              <a:rPr lang="zh-CN" altLang="en-US" dirty="0"/>
              <a:t> </a:t>
            </a:r>
            <a:r>
              <a:rPr lang="en-US" altLang="zh-CN" dirty="0"/>
              <a:t>agent</a:t>
            </a:r>
            <a:r>
              <a:rPr lang="zh-CN" altLang="en-US" dirty="0"/>
              <a:t> </a:t>
            </a:r>
            <a:r>
              <a:rPr lang="en-US" sz="1200" kern="1200" dirty="0">
                <a:solidFill>
                  <a:schemeClr val="tx1"/>
                </a:solidFill>
                <a:effectLst/>
                <a:latin typeface="+mn-lt"/>
                <a:ea typeface="+mn-ea"/>
                <a:cs typeface="+mn-cs"/>
              </a:rPr>
              <a:t>explor</a:t>
            </a:r>
            <a:r>
              <a:rPr lang="en-US" altLang="zh-CN" sz="1200" kern="1200" dirty="0">
                <a:solidFill>
                  <a:schemeClr val="tx1"/>
                </a:solidFill>
                <a:effectLst/>
                <a:latin typeface="+mn-lt"/>
                <a:ea typeface="+mn-ea"/>
                <a:cs typeface="+mn-cs"/>
              </a:rPr>
              <a:t>es</a:t>
            </a:r>
            <a:r>
              <a:rPr lang="en-US" sz="1200" kern="1200" dirty="0">
                <a:solidFill>
                  <a:schemeClr val="tx1"/>
                </a:solidFill>
                <a:effectLst/>
                <a:latin typeface="+mn-lt"/>
                <a:ea typeface="+mn-ea"/>
                <a:cs typeface="+mn-cs"/>
              </a:rPr>
              <a:t> the search space and exploit</a:t>
            </a:r>
            <a:r>
              <a:rPr lang="en-US" altLang="zh-CN" sz="1200" kern="12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 the learned structure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environment</a:t>
            </a:r>
            <a:r>
              <a:rPr lang="en-US" sz="1200" kern="1200" dirty="0">
                <a:solidFill>
                  <a:schemeClr val="tx1"/>
                </a:solidFill>
                <a:effectLst/>
                <a:latin typeface="+mn-lt"/>
                <a:ea typeface="+mn-ea"/>
                <a:cs typeface="+mn-cs"/>
              </a:rPr>
              <a:t> to optimize its policy</a:t>
            </a:r>
            <a:r>
              <a:rPr lang="en-US" altLang="zh-CN"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is </a:t>
            </a:r>
            <a:r>
              <a:rPr lang="en-US" altLang="zh-CN" sz="1200" kern="1200" dirty="0">
                <a:solidFill>
                  <a:schemeClr val="tx1"/>
                </a:solidFill>
                <a:effectLst/>
                <a:latin typeface="+mn-lt"/>
                <a:ea typeface="+mn-ea"/>
                <a:cs typeface="+mn-cs"/>
              </a:rPr>
              <a:t>similar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to</a:t>
            </a:r>
            <a:r>
              <a:rPr lang="en-US" sz="1200" kern="1200" dirty="0">
                <a:solidFill>
                  <a:schemeClr val="tx1"/>
                </a:solidFill>
                <a:effectLst/>
                <a:latin typeface="+mn-lt"/>
                <a:ea typeface="+mn-ea"/>
                <a:cs typeface="+mn-cs"/>
              </a:rPr>
              <a:t> how humans design heuristics to take advantage of the </a:t>
            </a:r>
            <a:r>
              <a:rPr lang="en-US" altLang="zh-CN" sz="1200" kern="1200" dirty="0">
                <a:solidFill>
                  <a:schemeClr val="tx1"/>
                </a:solidFill>
                <a:effectLst/>
                <a:latin typeface="+mn-lt"/>
                <a:ea typeface="+mn-ea"/>
                <a:cs typeface="+mn-cs"/>
              </a:rPr>
              <a:t>network</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planning</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problem structure to solve the problem.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real appeal here is that the RL agent can automatically </a:t>
            </a:r>
            <a:r>
              <a:rPr lang="en-US" altLang="zh-CN" sz="1200" kern="1200" dirty="0">
                <a:solidFill>
                  <a:schemeClr val="tx1"/>
                </a:solidFill>
                <a:effectLst/>
                <a:latin typeface="+mn-lt"/>
                <a:ea typeface="+mn-ea"/>
                <a:cs typeface="+mn-cs"/>
              </a:rPr>
              <a:t>do</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this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and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relieves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humans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from</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tremendous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efforts</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developing</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the</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heuristics.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D2EBF9-689D-0A4D-989B-45A2E0D9B7CF}" type="slidenum">
              <a:rPr lang="en-US" smtClean="0"/>
              <a:pPr/>
              <a:t>8</a:t>
            </a:fld>
            <a:endParaRPr lang="en-US" dirty="0"/>
          </a:p>
        </p:txBody>
      </p:sp>
    </p:spTree>
    <p:extLst>
      <p:ext uri="{BB962C8B-B14F-4D97-AF65-F5344CB8AC3E}">
        <p14:creationId xmlns:p14="http://schemas.microsoft.com/office/powerpoint/2010/main" val="705196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a:t>
            </a:r>
            <a:r>
              <a:rPr lang="zh-CN" altLang="en-US" dirty="0"/>
              <a:t> </a:t>
            </a:r>
            <a:r>
              <a:rPr lang="en-US" altLang="zh-CN" dirty="0"/>
              <a:t>we</a:t>
            </a:r>
            <a:r>
              <a:rPr lang="zh-CN" altLang="en-US" dirty="0"/>
              <a:t> </a:t>
            </a:r>
            <a:r>
              <a:rPr lang="en-US" altLang="zh-CN" dirty="0"/>
              <a:t>build</a:t>
            </a:r>
            <a:r>
              <a:rPr lang="zh-CN" altLang="en-US" dirty="0"/>
              <a:t> </a:t>
            </a:r>
            <a:r>
              <a:rPr lang="en-US" altLang="zh-CN" dirty="0"/>
              <a:t>our</a:t>
            </a:r>
            <a:r>
              <a:rPr lang="zh-CN" altLang="en-US" dirty="0"/>
              <a:t> </a:t>
            </a:r>
            <a:r>
              <a:rPr lang="en-US" altLang="zh-CN" dirty="0"/>
              <a:t>approach</a:t>
            </a:r>
            <a:r>
              <a:rPr lang="zh-CN" altLang="en-US" dirty="0"/>
              <a:t> </a:t>
            </a:r>
            <a:r>
              <a:rPr lang="en-US" altLang="zh-CN" dirty="0" err="1"/>
              <a:t>Neuroplan</a:t>
            </a:r>
            <a:r>
              <a:rPr lang="zh-CN" altLang="en-US" dirty="0"/>
              <a:t> </a:t>
            </a:r>
            <a:r>
              <a:rPr lang="en-US" altLang="zh-CN" dirty="0"/>
              <a:t>with</a:t>
            </a:r>
            <a:r>
              <a:rPr lang="zh-CN" altLang="en-US" dirty="0"/>
              <a:t> </a:t>
            </a:r>
            <a:r>
              <a:rPr lang="en-US" altLang="zh-CN" dirty="0"/>
              <a:t>deep</a:t>
            </a:r>
            <a:r>
              <a:rPr lang="zh-CN" altLang="en-US" dirty="0"/>
              <a:t> </a:t>
            </a:r>
            <a:r>
              <a:rPr lang="en-US" altLang="zh-CN" dirty="0"/>
              <a:t>RL.</a:t>
            </a:r>
            <a:r>
              <a:rPr lang="zh-CN" altLang="en-US" dirty="0"/>
              <a:t> </a:t>
            </a:r>
            <a:r>
              <a:rPr lang="en-US" altLang="zh-CN" dirty="0"/>
              <a:t>The</a:t>
            </a:r>
            <a:r>
              <a:rPr lang="zh-CN" altLang="en-US" dirty="0"/>
              <a:t> </a:t>
            </a:r>
            <a:r>
              <a:rPr lang="en-US" altLang="zh-CN" dirty="0"/>
              <a:t>input</a:t>
            </a:r>
            <a:r>
              <a:rPr lang="zh-CN" altLang="en-US" dirty="0"/>
              <a:t> </a:t>
            </a:r>
            <a:r>
              <a:rPr lang="en-US" altLang="zh-CN" dirty="0"/>
              <a:t>of</a:t>
            </a:r>
            <a:r>
              <a:rPr lang="zh-CN" altLang="en-US" dirty="0"/>
              <a:t> </a:t>
            </a:r>
            <a:r>
              <a:rPr lang="en-US" altLang="zh-CN" dirty="0" err="1"/>
              <a:t>Neuroplan</a:t>
            </a:r>
            <a:r>
              <a:rPr lang="zh-CN" altLang="en-US" dirty="0"/>
              <a:t> </a:t>
            </a:r>
            <a:r>
              <a:rPr lang="en-US" altLang="zh-CN" dirty="0"/>
              <a:t>consists</a:t>
            </a:r>
            <a:r>
              <a:rPr lang="zh-CN" altLang="en-US" dirty="0"/>
              <a:t> </a:t>
            </a:r>
            <a:r>
              <a:rPr lang="en-US" altLang="zh-CN" dirty="0"/>
              <a:t>of</a:t>
            </a:r>
            <a:r>
              <a:rPr lang="zh-CN" altLang="en-US" dirty="0"/>
              <a:t> </a:t>
            </a:r>
            <a:r>
              <a:rPr lang="en-US" altLang="zh-CN" dirty="0"/>
              <a:t>five</a:t>
            </a:r>
            <a:r>
              <a:rPr lang="zh-CN" altLang="en-US" dirty="0"/>
              <a:t> </a:t>
            </a:r>
            <a:r>
              <a:rPr lang="en-US" altLang="zh-CN" dirty="0"/>
              <a:t>component:</a:t>
            </a:r>
          </a:p>
          <a:p>
            <a:r>
              <a:rPr lang="en-US" altLang="zh-CN" dirty="0"/>
              <a:t>Traffic</a:t>
            </a:r>
            <a:r>
              <a:rPr lang="zh-CN" altLang="en-US" dirty="0"/>
              <a:t> </a:t>
            </a:r>
            <a:r>
              <a:rPr lang="en-US" altLang="zh-CN" dirty="0"/>
              <a:t>demand,</a:t>
            </a:r>
            <a:r>
              <a:rPr lang="zh-CN" altLang="en-US" dirty="0"/>
              <a:t> </a:t>
            </a:r>
            <a:r>
              <a:rPr lang="en-US" altLang="zh-CN" dirty="0"/>
              <a:t>network</a:t>
            </a:r>
            <a:r>
              <a:rPr lang="zh-CN" altLang="en-US" dirty="0"/>
              <a:t> </a:t>
            </a:r>
            <a:r>
              <a:rPr lang="en-US" altLang="zh-CN" dirty="0"/>
              <a:t>topology,</a:t>
            </a:r>
            <a:r>
              <a:rPr lang="zh-CN" altLang="en-US" dirty="0"/>
              <a:t> </a:t>
            </a:r>
            <a:r>
              <a:rPr lang="en-US" altLang="zh-CN" dirty="0"/>
              <a:t>failure</a:t>
            </a:r>
            <a:r>
              <a:rPr lang="zh-CN" altLang="en-US" dirty="0"/>
              <a:t> </a:t>
            </a:r>
            <a:r>
              <a:rPr lang="en-US" altLang="zh-CN" dirty="0"/>
              <a:t>scenarios,</a:t>
            </a:r>
            <a:r>
              <a:rPr lang="zh-CN" altLang="en-US" dirty="0"/>
              <a:t> </a:t>
            </a:r>
            <a:r>
              <a:rPr lang="en-US" altLang="zh-CN" dirty="0"/>
              <a:t>reliability</a:t>
            </a:r>
            <a:r>
              <a:rPr lang="zh-CN" altLang="en-US" dirty="0"/>
              <a:t> </a:t>
            </a:r>
            <a:r>
              <a:rPr lang="en-US" altLang="zh-CN" dirty="0"/>
              <a:t>policy</a:t>
            </a:r>
            <a:r>
              <a:rPr lang="zh-CN" altLang="en-US" dirty="0"/>
              <a:t> </a:t>
            </a:r>
            <a:r>
              <a:rPr lang="en-US" altLang="zh-CN" dirty="0"/>
              <a:t>and</a:t>
            </a:r>
            <a:r>
              <a:rPr lang="zh-CN" altLang="en-US" dirty="0"/>
              <a:t> </a:t>
            </a:r>
            <a:r>
              <a:rPr lang="en-US" altLang="zh-CN" dirty="0"/>
              <a:t>cost</a:t>
            </a:r>
            <a:r>
              <a:rPr lang="zh-CN" altLang="en-US" dirty="0"/>
              <a:t> </a:t>
            </a:r>
            <a:r>
              <a:rPr lang="en-US" altLang="zh-CN" dirty="0"/>
              <a:t>model</a:t>
            </a:r>
          </a:p>
        </p:txBody>
      </p:sp>
      <p:sp>
        <p:nvSpPr>
          <p:cNvPr id="4" name="Slide Number Placeholder 3"/>
          <p:cNvSpPr>
            <a:spLocks noGrp="1"/>
          </p:cNvSpPr>
          <p:nvPr>
            <p:ph type="sldNum" sz="quarter" idx="5"/>
          </p:nvPr>
        </p:nvSpPr>
        <p:spPr/>
        <p:txBody>
          <a:bodyPr/>
          <a:lstStyle/>
          <a:p>
            <a:fld id="{66D2EBF9-689D-0A4D-989B-45A2E0D9B7CF}" type="slidenum">
              <a:rPr lang="en-US" smtClean="0"/>
              <a:pPr/>
              <a:t>9</a:t>
            </a:fld>
            <a:endParaRPr lang="en-US" dirty="0"/>
          </a:p>
        </p:txBody>
      </p:sp>
    </p:spTree>
    <p:extLst>
      <p:ext uri="{BB962C8B-B14F-4D97-AF65-F5344CB8AC3E}">
        <p14:creationId xmlns:p14="http://schemas.microsoft.com/office/powerpoint/2010/main" val="1689505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89330-5809-0849-B5E9-A2DF05F0951F}"/>
              </a:ext>
            </a:extLst>
          </p:cNvPr>
          <p:cNvSpPr>
            <a:spLocks noGrp="1"/>
          </p:cNvSpPr>
          <p:nvPr>
            <p:ph type="ctrTitle"/>
          </p:nvPr>
        </p:nvSpPr>
        <p:spPr>
          <a:xfrm>
            <a:off x="1524000" y="1122363"/>
            <a:ext cx="9144000" cy="2387600"/>
          </a:xfrm>
        </p:spPr>
        <p:txBody>
          <a:bodyPr anchor="b"/>
          <a:lstStyle>
            <a:lvl1pPr algn="ctr">
              <a:defRPr sz="3200">
                <a:latin typeface="Helvetica Neue" panose="02000503000000020004" pitchFamily="2" charset="0"/>
                <a:ea typeface="Helvetica Neue" panose="02000503000000020004" pitchFamily="2" charset="0"/>
                <a:cs typeface="Helvetica Neue" panose="02000503000000020004" pitchFamily="2" charset="0"/>
              </a:defRPr>
            </a:lvl1pPr>
          </a:lstStyle>
          <a:p>
            <a:r>
              <a:rPr lang="en-US" dirty="0"/>
              <a:t>Click to edit Master title style</a:t>
            </a:r>
          </a:p>
        </p:txBody>
      </p:sp>
      <p:sp>
        <p:nvSpPr>
          <p:cNvPr id="3" name="Subtitle 2">
            <a:extLst>
              <a:ext uri="{FF2B5EF4-FFF2-40B4-BE49-F238E27FC236}">
                <a16:creationId xmlns:a16="http://schemas.microsoft.com/office/drawing/2014/main" id="{8BA123CF-D624-9144-8ABD-22E2C9E8224B}"/>
              </a:ext>
            </a:extLst>
          </p:cNvPr>
          <p:cNvSpPr>
            <a:spLocks noGrp="1"/>
          </p:cNvSpPr>
          <p:nvPr>
            <p:ph type="subTitle" idx="1"/>
          </p:nvPr>
        </p:nvSpPr>
        <p:spPr>
          <a:xfrm>
            <a:off x="1524000" y="3602038"/>
            <a:ext cx="9144000" cy="1655762"/>
          </a:xfrm>
        </p:spPr>
        <p:txBody>
          <a:bodyPr>
            <a:normAutofit/>
          </a:bodyPr>
          <a:lstStyle>
            <a:lvl1pPr marL="0" indent="0" algn="ctr">
              <a:buNone/>
              <a:defRPr sz="2000">
                <a:latin typeface="Helvetica Neue" panose="02000503000000020004" pitchFamily="2" charset="0"/>
                <a:ea typeface="Helvetica Neue" panose="02000503000000020004" pitchFamily="2" charset="0"/>
                <a:cs typeface="Helvetica Neue" panose="02000503000000020004"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3427446-22AD-AF43-98D7-2C491E5EE300}"/>
              </a:ext>
            </a:extLst>
          </p:cNvPr>
          <p:cNvSpPr>
            <a:spLocks noGrp="1"/>
          </p:cNvSpPr>
          <p:nvPr>
            <p:ph type="dt" sz="half" idx="10"/>
          </p:nvPr>
        </p:nvSpPr>
        <p:spPr/>
        <p:txBody>
          <a:bodyPr/>
          <a:lstStyle/>
          <a:p>
            <a:fld id="{3A921700-E310-6147-8035-1F27E0CED781}" type="datetime1">
              <a:rPr lang="en-US" smtClean="0"/>
              <a:t>10/8/21</a:t>
            </a:fld>
            <a:endParaRPr lang="en-US"/>
          </a:p>
        </p:txBody>
      </p:sp>
      <p:sp>
        <p:nvSpPr>
          <p:cNvPr id="5" name="Footer Placeholder 4">
            <a:extLst>
              <a:ext uri="{FF2B5EF4-FFF2-40B4-BE49-F238E27FC236}">
                <a16:creationId xmlns:a16="http://schemas.microsoft.com/office/drawing/2014/main" id="{31E1CB91-1C3D-6C4B-84C5-39290F627E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DE4DF-2E98-C449-ADB4-F8CBE729327C}"/>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21751839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606F3-4083-864F-8BCC-BB76EB2CE6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9B5D7E6-CD5C-FB42-9548-F45F0225CFF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99021A-280F-9B40-B667-C396C9F35F74}"/>
              </a:ext>
            </a:extLst>
          </p:cNvPr>
          <p:cNvSpPr>
            <a:spLocks noGrp="1"/>
          </p:cNvSpPr>
          <p:nvPr>
            <p:ph type="dt" sz="half" idx="10"/>
          </p:nvPr>
        </p:nvSpPr>
        <p:spPr/>
        <p:txBody>
          <a:bodyPr/>
          <a:lstStyle/>
          <a:p>
            <a:fld id="{C699F63C-C999-1C45-B228-FA00053A2D71}" type="datetime1">
              <a:rPr lang="en-US" smtClean="0"/>
              <a:t>10/8/21</a:t>
            </a:fld>
            <a:endParaRPr lang="en-US"/>
          </a:p>
        </p:txBody>
      </p:sp>
      <p:sp>
        <p:nvSpPr>
          <p:cNvPr id="5" name="Footer Placeholder 4">
            <a:extLst>
              <a:ext uri="{FF2B5EF4-FFF2-40B4-BE49-F238E27FC236}">
                <a16:creationId xmlns:a16="http://schemas.microsoft.com/office/drawing/2014/main" id="{CB8C7793-5EEB-CF49-8362-72DE3289D0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34BE91-B8F8-8F4A-A532-3D2F489D39D3}"/>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1692305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D49D9D-A3DE-0A44-AC43-6011E7A1F4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6CBD3F-A875-6744-AE91-24B7F79481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31612A-0243-544C-A2EE-8B58D55030B5}"/>
              </a:ext>
            </a:extLst>
          </p:cNvPr>
          <p:cNvSpPr>
            <a:spLocks noGrp="1"/>
          </p:cNvSpPr>
          <p:nvPr>
            <p:ph type="dt" sz="half" idx="10"/>
          </p:nvPr>
        </p:nvSpPr>
        <p:spPr/>
        <p:txBody>
          <a:bodyPr/>
          <a:lstStyle/>
          <a:p>
            <a:fld id="{277DC3B9-A9CA-D347-BBEC-86F6F3D4A6B8}" type="datetime1">
              <a:rPr lang="en-US" smtClean="0"/>
              <a:t>10/8/21</a:t>
            </a:fld>
            <a:endParaRPr lang="en-US"/>
          </a:p>
        </p:txBody>
      </p:sp>
      <p:sp>
        <p:nvSpPr>
          <p:cNvPr id="5" name="Footer Placeholder 4">
            <a:extLst>
              <a:ext uri="{FF2B5EF4-FFF2-40B4-BE49-F238E27FC236}">
                <a16:creationId xmlns:a16="http://schemas.microsoft.com/office/drawing/2014/main" id="{5AD926F0-3C89-B548-B0CE-4EADF5421B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787F2C-05FE-374B-9780-F69980606BCD}"/>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25660397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D457800-FFA0-D641-BE88-7044B1A8EC67}" type="datetime1">
              <a:rPr lang="en-US" smtClean="0">
                <a:solidFill>
                  <a:prstClr val="black">
                    <a:tint val="75000"/>
                  </a:prstClr>
                </a:solidFill>
              </a:rPr>
              <a:t>10/8/21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8" name="Slide Number Placeholder 5"/>
          <p:cNvSpPr>
            <a:spLocks noGrp="1"/>
          </p:cNvSpPr>
          <p:nvPr>
            <p:ph type="sldNum" sz="quarter" idx="4"/>
          </p:nvPr>
        </p:nvSpPr>
        <p:spPr>
          <a:xfrm>
            <a:off x="9398000" y="6457951"/>
            <a:ext cx="2743200" cy="365125"/>
          </a:xfrm>
          <a:prstGeom prst="rect">
            <a:avLst/>
          </a:prstGeom>
        </p:spPr>
        <p:txBody>
          <a:bodyPr vert="horz" lIns="91440" tIns="45720" rIns="91440" bIns="45720" rtlCol="0" anchor="ctr"/>
          <a:lstStyle>
            <a:lvl1pPr algn="r">
              <a:defRPr sz="12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247567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457200" indent="-442913">
              <a:buClr>
                <a:schemeClr val="tx1"/>
              </a:buClr>
              <a:buSzPct val="100000"/>
              <a:buFont typeface="Wingdings" charset="2"/>
              <a:buChar char="Ø"/>
              <a:tabLst/>
              <a:defRPr/>
            </a:lvl1pPr>
            <a:lvl2pPr marL="914400" indent="-457200">
              <a:tabLst/>
              <a:defRPr/>
            </a:lvl2pPr>
            <a:lvl3pPr marL="1373188" indent="-311150">
              <a:tabLst/>
              <a:defRPr/>
            </a:lvl3pPr>
            <a:lvl4pPr marL="1830388" indent="-236538">
              <a:tabLst/>
              <a:defRPr/>
            </a:lvl4pPr>
            <a:lvl5pPr marL="2287588" indent="-23495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9125044-8F73-0442-B5E0-4972E7D0F8E4}" type="datetime1">
              <a:rPr lang="en-US" smtClean="0">
                <a:solidFill>
                  <a:prstClr val="black">
                    <a:tint val="75000"/>
                  </a:prstClr>
                </a:solidFill>
              </a:rPr>
              <a:t>10/8/21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8" name="Slide Number Placeholder 5"/>
          <p:cNvSpPr>
            <a:spLocks noGrp="1"/>
          </p:cNvSpPr>
          <p:nvPr>
            <p:ph type="sldNum" sz="quarter" idx="4"/>
          </p:nvPr>
        </p:nvSpPr>
        <p:spPr>
          <a:xfrm>
            <a:off x="9398000" y="6457951"/>
            <a:ext cx="2743200" cy="365125"/>
          </a:xfrm>
          <a:prstGeom prst="rect">
            <a:avLst/>
          </a:prstGeom>
        </p:spPr>
        <p:txBody>
          <a:bodyPr vert="horz" lIns="91440" tIns="45720" rIns="91440" bIns="45720" rtlCol="0" anchor="ctr"/>
          <a:lstStyle>
            <a:lvl1pPr algn="r">
              <a:defRPr sz="12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4084670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9FB13C-2A89-4449-8790-B143A7585381}" type="datetime1">
              <a:rPr lang="en-US" smtClean="0">
                <a:solidFill>
                  <a:prstClr val="black">
                    <a:tint val="75000"/>
                  </a:prstClr>
                </a:solidFill>
              </a:rPr>
              <a:t>10/8/21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6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1962219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3B293A0-B1B7-E64A-8858-A976C4A9912E}" type="datetime1">
              <a:rPr lang="en-US" smtClean="0">
                <a:solidFill>
                  <a:prstClr val="black">
                    <a:tint val="75000"/>
                  </a:prstClr>
                </a:solidFill>
              </a:rPr>
              <a:t>10/8/21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8"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6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2528599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5C2BE5C-9A15-7245-ABCB-2EEB2F811A34}" type="datetime1">
              <a:rPr lang="en-US" smtClean="0">
                <a:solidFill>
                  <a:prstClr val="black">
                    <a:tint val="75000"/>
                  </a:prstClr>
                </a:solidFill>
              </a:rPr>
              <a:t>10/8/21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10" name="Slide Number Placeholder 5"/>
          <p:cNvSpPr>
            <a:spLocks noGrp="1"/>
          </p:cNvSpPr>
          <p:nvPr>
            <p:ph type="sldNum" sz="quarter" idx="12"/>
          </p:nvPr>
        </p:nvSpPr>
        <p:spPr>
          <a:xfrm>
            <a:off x="8610600" y="6356351"/>
            <a:ext cx="2743200" cy="365125"/>
          </a:xfrm>
          <a:prstGeom prst="rect">
            <a:avLst/>
          </a:prstGeom>
        </p:spPr>
        <p:txBody>
          <a:bodyPr vert="horz" lIns="91440" tIns="45720" rIns="91440" bIns="45720" rtlCol="0" anchor="ctr"/>
          <a:lstStyle>
            <a:lvl1pPr algn="r">
              <a:defRPr sz="16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4202657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1951DA0-1265-5847-9D01-F7AC682684A4}" type="datetime1">
              <a:rPr lang="en-US" smtClean="0">
                <a:solidFill>
                  <a:prstClr val="black">
                    <a:tint val="75000"/>
                  </a:prstClr>
                </a:solidFill>
              </a:rPr>
              <a:t>10/8/21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6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2547557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F67FEB-B29F-4F41-BE8E-2A0AA6D7263B}" type="datetime1">
              <a:rPr lang="en-US" smtClean="0">
                <a:solidFill>
                  <a:prstClr val="black">
                    <a:tint val="75000"/>
                  </a:prstClr>
                </a:solidFill>
              </a:rPr>
              <a:t>10/8/21</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6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38165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5C0EFD4-C9D7-534C-8F2D-92ECC21E68ED}" type="datetime1">
              <a:rPr lang="en-US" smtClean="0">
                <a:solidFill>
                  <a:prstClr val="black">
                    <a:tint val="75000"/>
                  </a:prstClr>
                </a:solidFill>
              </a:rPr>
              <a:t>10/8/21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8"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6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3091467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42B99-1877-1644-A0DB-854E15095BEC}"/>
              </a:ext>
            </a:extLst>
          </p:cNvPr>
          <p:cNvSpPr>
            <a:spLocks noGrp="1"/>
          </p:cNvSpPr>
          <p:nvPr>
            <p:ph type="title"/>
          </p:nvPr>
        </p:nvSpPr>
        <p:spPr/>
        <p:txBody>
          <a:bodyPr/>
          <a:lstStyle>
            <a:lvl1pPr>
              <a:defRPr sz="3600">
                <a:latin typeface="Helvetica Neue" panose="02000503000000020004" pitchFamily="2" charset="0"/>
                <a:ea typeface="Helvetica Neue" panose="02000503000000020004" pitchFamily="2" charset="0"/>
                <a:cs typeface="Helvetica Neue" panose="02000503000000020004" pitchFamily="2"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1BEE124C-1499-2045-84EA-3A76DBF7648A}"/>
              </a:ext>
            </a:extLst>
          </p:cNvPr>
          <p:cNvSpPr>
            <a:spLocks noGrp="1"/>
          </p:cNvSpPr>
          <p:nvPr>
            <p:ph idx="1"/>
          </p:nvPr>
        </p:nvSpPr>
        <p:spPr/>
        <p:txBody>
          <a:bodyPr/>
          <a:lstStyle>
            <a:lvl1pPr marL="228600" indent="-228600">
              <a:buFont typeface="Wingdings" pitchFamily="2" charset="2"/>
              <a:buChar char="Ø"/>
              <a:defRPr>
                <a:latin typeface="Helvetica Neue" panose="02000503000000020004" pitchFamily="2" charset="0"/>
                <a:ea typeface="Helvetica Neue" panose="02000503000000020004" pitchFamily="2" charset="0"/>
                <a:cs typeface="Helvetica Neue" panose="02000503000000020004" pitchFamily="2" charset="0"/>
              </a:defRPr>
            </a:lvl1pPr>
            <a:lvl2pPr marL="685800" indent="-228600">
              <a:buFont typeface="Wingdings" pitchFamily="2" charset="2"/>
              <a:buChar char="Ø"/>
              <a:defRPr>
                <a:latin typeface="Helvetica Neue" panose="02000503000000020004" pitchFamily="2" charset="0"/>
                <a:ea typeface="Helvetica Neue" panose="02000503000000020004" pitchFamily="2" charset="0"/>
                <a:cs typeface="Helvetica Neue" panose="02000503000000020004" pitchFamily="2" charset="0"/>
              </a:defRPr>
            </a:lvl2pPr>
            <a:lvl3pPr marL="1143000" indent="-228600">
              <a:buFont typeface="Wingdings" pitchFamily="2" charset="2"/>
              <a:buChar char="Ø"/>
              <a:defRPr>
                <a:latin typeface="Helvetica Neue" panose="02000503000000020004" pitchFamily="2" charset="0"/>
                <a:ea typeface="Helvetica Neue" panose="02000503000000020004" pitchFamily="2" charset="0"/>
                <a:cs typeface="Helvetica Neue" panose="02000503000000020004" pitchFamily="2" charset="0"/>
              </a:defRPr>
            </a:lvl3pPr>
            <a:lvl4pPr marL="1600200" indent="-228600">
              <a:buFont typeface="Wingdings" pitchFamily="2" charset="2"/>
              <a:buChar char="Ø"/>
              <a:defRPr>
                <a:latin typeface="Helvetica Neue" panose="02000503000000020004" pitchFamily="2" charset="0"/>
                <a:ea typeface="Helvetica Neue" panose="02000503000000020004" pitchFamily="2" charset="0"/>
                <a:cs typeface="Helvetica Neue" panose="02000503000000020004" pitchFamily="2" charset="0"/>
              </a:defRPr>
            </a:lvl4pPr>
            <a:lvl5pPr marL="2057400" indent="-228600">
              <a:buFont typeface="Wingdings" pitchFamily="2" charset="2"/>
              <a:buChar char="Ø"/>
              <a:defRPr>
                <a:latin typeface="Helvetica Neue" panose="02000503000000020004" pitchFamily="2" charset="0"/>
                <a:ea typeface="Helvetica Neue" panose="02000503000000020004" pitchFamily="2" charset="0"/>
                <a:cs typeface="Helvetica Neue" panose="02000503000000020004"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0BE54CD-8808-6342-B923-C26F3925B0D4}"/>
              </a:ext>
            </a:extLst>
          </p:cNvPr>
          <p:cNvSpPr>
            <a:spLocks noGrp="1"/>
          </p:cNvSpPr>
          <p:nvPr>
            <p:ph type="dt" sz="half" idx="10"/>
          </p:nvPr>
        </p:nvSpPr>
        <p:spPr/>
        <p:txBody>
          <a:bodyPr/>
          <a:lstStyle/>
          <a:p>
            <a:fld id="{03D58319-76EF-E54A-A87E-A6B58219DB99}" type="datetime1">
              <a:rPr lang="en-US" smtClean="0"/>
              <a:t>10/8/21</a:t>
            </a:fld>
            <a:endParaRPr lang="en-US"/>
          </a:p>
        </p:txBody>
      </p:sp>
      <p:sp>
        <p:nvSpPr>
          <p:cNvPr id="5" name="Footer Placeholder 4">
            <a:extLst>
              <a:ext uri="{FF2B5EF4-FFF2-40B4-BE49-F238E27FC236}">
                <a16:creationId xmlns:a16="http://schemas.microsoft.com/office/drawing/2014/main" id="{988306C4-A770-D241-B139-EA67F665B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DF33C4-219D-BB4A-BF2B-247368318EB1}"/>
              </a:ext>
            </a:extLst>
          </p:cNvPr>
          <p:cNvSpPr>
            <a:spLocks noGrp="1"/>
          </p:cNvSpPr>
          <p:nvPr>
            <p:ph type="sldNum" sz="quarter" idx="12"/>
          </p:nvPr>
        </p:nvSpPr>
        <p:spPr/>
        <p:txBody>
          <a:bodyPr/>
          <a:lstStyle>
            <a:lvl1pPr>
              <a:defRPr sz="1600"/>
            </a:lvl1pPr>
          </a:lstStyle>
          <a:p>
            <a:fld id="{49DF74E4-2C59-5848-A8B8-DF6A3188A570}" type="slidenum">
              <a:rPr lang="en-US" smtClean="0"/>
              <a:pPr/>
              <a:t>‹#›</a:t>
            </a:fld>
            <a:endParaRPr lang="en-US" dirty="0"/>
          </a:p>
        </p:txBody>
      </p:sp>
    </p:spTree>
    <p:extLst>
      <p:ext uri="{BB962C8B-B14F-4D97-AF65-F5344CB8AC3E}">
        <p14:creationId xmlns:p14="http://schemas.microsoft.com/office/powerpoint/2010/main" val="8900429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6"/>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36BE16-73C3-804B-9D9B-FE0B47A0844F}" type="datetime1">
              <a:rPr lang="en-US" smtClean="0">
                <a:solidFill>
                  <a:prstClr val="black">
                    <a:tint val="75000"/>
                  </a:prstClr>
                </a:solidFill>
              </a:rPr>
              <a:t>10/8/21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8"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6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1273099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4AF9D2-7BB1-004D-BA14-498E3D3F21D5}" type="datetime1">
              <a:rPr lang="en-US" smtClean="0">
                <a:solidFill>
                  <a:prstClr val="black">
                    <a:tint val="75000"/>
                  </a:prstClr>
                </a:solidFill>
              </a:rPr>
              <a:t>10/8/21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6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3055578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093693-C8D1-5342-BCA7-7E9BE6234509}" type="datetime1">
              <a:rPr lang="en-US" smtClean="0">
                <a:solidFill>
                  <a:prstClr val="black">
                    <a:tint val="75000"/>
                  </a:prstClr>
                </a:solidFill>
              </a:rPr>
              <a:t>10/8/21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6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2558387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446F5-B8FE-5049-8AC6-CCF48691DC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74E566-8BFD-F949-B2B8-F99E69042C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0786FF-E0D1-E946-8B0D-D51C35E8BF48}"/>
              </a:ext>
            </a:extLst>
          </p:cNvPr>
          <p:cNvSpPr>
            <a:spLocks noGrp="1"/>
          </p:cNvSpPr>
          <p:nvPr>
            <p:ph type="dt" sz="half" idx="10"/>
          </p:nvPr>
        </p:nvSpPr>
        <p:spPr/>
        <p:txBody>
          <a:bodyPr/>
          <a:lstStyle/>
          <a:p>
            <a:fld id="{CE3D33D7-552C-E14D-9CF3-4CC6CC2ABF2A}" type="datetime1">
              <a:rPr lang="en-US" smtClean="0"/>
              <a:t>10/8/21</a:t>
            </a:fld>
            <a:endParaRPr lang="en-US"/>
          </a:p>
        </p:txBody>
      </p:sp>
      <p:sp>
        <p:nvSpPr>
          <p:cNvPr id="5" name="Footer Placeholder 4">
            <a:extLst>
              <a:ext uri="{FF2B5EF4-FFF2-40B4-BE49-F238E27FC236}">
                <a16:creationId xmlns:a16="http://schemas.microsoft.com/office/drawing/2014/main" id="{046E620B-1901-1949-A9F9-47E196CE23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ECFA7E-7009-4C4D-9593-F736A2E42A5D}"/>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36599866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C16BB-F40C-D048-B3A4-77548AD56E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645094-0F90-0F4E-AD2A-09C2F71289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6698B1-0C10-C24D-BDCF-80E9FA080B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8970C8A-5C54-6047-9B8F-E2D1C7AFA433}"/>
              </a:ext>
            </a:extLst>
          </p:cNvPr>
          <p:cNvSpPr>
            <a:spLocks noGrp="1"/>
          </p:cNvSpPr>
          <p:nvPr>
            <p:ph type="dt" sz="half" idx="10"/>
          </p:nvPr>
        </p:nvSpPr>
        <p:spPr/>
        <p:txBody>
          <a:bodyPr/>
          <a:lstStyle/>
          <a:p>
            <a:fld id="{53C940C1-1ACE-C24E-8E1C-4B377F54CAE3}" type="datetime1">
              <a:rPr lang="en-US" smtClean="0"/>
              <a:t>10/8/21</a:t>
            </a:fld>
            <a:endParaRPr lang="en-US"/>
          </a:p>
        </p:txBody>
      </p:sp>
      <p:sp>
        <p:nvSpPr>
          <p:cNvPr id="6" name="Footer Placeholder 5">
            <a:extLst>
              <a:ext uri="{FF2B5EF4-FFF2-40B4-BE49-F238E27FC236}">
                <a16:creationId xmlns:a16="http://schemas.microsoft.com/office/drawing/2014/main" id="{8BFC7B25-8CB0-B445-956A-A470A692FB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2B4319-2C22-4943-9812-F4F130B36388}"/>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3780024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B4D9C-65EF-8441-AFEC-CC0B8547E6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775D806-8611-9B41-B5EA-FAA4F12AB5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EC98145-30EA-4142-9A82-A4B916CA45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6713118-4DBF-DC43-B479-892291B9A0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56BCD8-FC4E-5544-AB15-8CA59DDA12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DFF387-C46C-8A45-A8EC-DBA87EE70E86}"/>
              </a:ext>
            </a:extLst>
          </p:cNvPr>
          <p:cNvSpPr>
            <a:spLocks noGrp="1"/>
          </p:cNvSpPr>
          <p:nvPr>
            <p:ph type="dt" sz="half" idx="10"/>
          </p:nvPr>
        </p:nvSpPr>
        <p:spPr/>
        <p:txBody>
          <a:bodyPr/>
          <a:lstStyle/>
          <a:p>
            <a:fld id="{5B6939D9-47F7-1C45-A400-076698B41A97}" type="datetime1">
              <a:rPr lang="en-US" smtClean="0"/>
              <a:t>10/8/21</a:t>
            </a:fld>
            <a:endParaRPr lang="en-US"/>
          </a:p>
        </p:txBody>
      </p:sp>
      <p:sp>
        <p:nvSpPr>
          <p:cNvPr id="8" name="Footer Placeholder 7">
            <a:extLst>
              <a:ext uri="{FF2B5EF4-FFF2-40B4-BE49-F238E27FC236}">
                <a16:creationId xmlns:a16="http://schemas.microsoft.com/office/drawing/2014/main" id="{97D8E291-7E3E-414D-A7B1-FF13CDA773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6BA6821-B302-884A-BB90-BA12F55D1CCF}"/>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1892860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BCBFA-6CBC-FE41-8D73-349F537B16A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1925146-C3B0-9441-92D0-896426DC6BA8}"/>
              </a:ext>
            </a:extLst>
          </p:cNvPr>
          <p:cNvSpPr>
            <a:spLocks noGrp="1"/>
          </p:cNvSpPr>
          <p:nvPr>
            <p:ph type="dt" sz="half" idx="10"/>
          </p:nvPr>
        </p:nvSpPr>
        <p:spPr/>
        <p:txBody>
          <a:bodyPr/>
          <a:lstStyle/>
          <a:p>
            <a:fld id="{90BD3079-AE3A-2044-8074-630E62DB0FE6}" type="datetime1">
              <a:rPr lang="en-US" smtClean="0"/>
              <a:t>10/8/21</a:t>
            </a:fld>
            <a:endParaRPr lang="en-US"/>
          </a:p>
        </p:txBody>
      </p:sp>
      <p:sp>
        <p:nvSpPr>
          <p:cNvPr id="4" name="Footer Placeholder 3">
            <a:extLst>
              <a:ext uri="{FF2B5EF4-FFF2-40B4-BE49-F238E27FC236}">
                <a16:creationId xmlns:a16="http://schemas.microsoft.com/office/drawing/2014/main" id="{18F3C87D-062B-B545-8B64-5DE2F9860EE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2A1F52A-ED9B-A346-878E-F78BDADDA039}"/>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2737752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4F481D-0012-4C4F-AA12-8B34C7156D04}"/>
              </a:ext>
            </a:extLst>
          </p:cNvPr>
          <p:cNvSpPr>
            <a:spLocks noGrp="1"/>
          </p:cNvSpPr>
          <p:nvPr>
            <p:ph type="dt" sz="half" idx="10"/>
          </p:nvPr>
        </p:nvSpPr>
        <p:spPr/>
        <p:txBody>
          <a:bodyPr/>
          <a:lstStyle/>
          <a:p>
            <a:fld id="{37BAF369-767A-B84A-948A-4304A559ED87}" type="datetime1">
              <a:rPr lang="en-US" smtClean="0"/>
              <a:t>10/8/21</a:t>
            </a:fld>
            <a:endParaRPr lang="en-US"/>
          </a:p>
        </p:txBody>
      </p:sp>
      <p:sp>
        <p:nvSpPr>
          <p:cNvPr id="3" name="Footer Placeholder 2">
            <a:extLst>
              <a:ext uri="{FF2B5EF4-FFF2-40B4-BE49-F238E27FC236}">
                <a16:creationId xmlns:a16="http://schemas.microsoft.com/office/drawing/2014/main" id="{42F69C33-CFEF-1D42-B8D6-E905DF5886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8B99B9-24DB-2740-BA1F-96B6DFA7609B}"/>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2566796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73E87-6DB4-BB42-8A62-C3D96FE860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E4A412B-B340-9242-A060-3AC337DA1C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9C26A24-4778-0F40-9854-6FD4A9AD3F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B83CA3-6A02-B240-A88F-A7F6D8B34FE7}"/>
              </a:ext>
            </a:extLst>
          </p:cNvPr>
          <p:cNvSpPr>
            <a:spLocks noGrp="1"/>
          </p:cNvSpPr>
          <p:nvPr>
            <p:ph type="dt" sz="half" idx="10"/>
          </p:nvPr>
        </p:nvSpPr>
        <p:spPr/>
        <p:txBody>
          <a:bodyPr/>
          <a:lstStyle/>
          <a:p>
            <a:fld id="{F5A408D6-1782-6E4A-A070-98DF0F8D6DCE}" type="datetime1">
              <a:rPr lang="en-US" smtClean="0"/>
              <a:t>10/8/21</a:t>
            </a:fld>
            <a:endParaRPr lang="en-US"/>
          </a:p>
        </p:txBody>
      </p:sp>
      <p:sp>
        <p:nvSpPr>
          <p:cNvPr id="6" name="Footer Placeholder 5">
            <a:extLst>
              <a:ext uri="{FF2B5EF4-FFF2-40B4-BE49-F238E27FC236}">
                <a16:creationId xmlns:a16="http://schemas.microsoft.com/office/drawing/2014/main" id="{F6E64678-5F2D-F741-BB4D-E2732A5C43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90731A-90EE-B941-A135-B458F8D5E76C}"/>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3065875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0046-F8A9-0B4B-9B4D-0E24879E85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C03A555-E2A8-7E46-9273-5A349D3A80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3E32205-D364-774C-9676-D1EE126E03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5E5A61-C687-124E-9AB2-DEBA13FCAE08}"/>
              </a:ext>
            </a:extLst>
          </p:cNvPr>
          <p:cNvSpPr>
            <a:spLocks noGrp="1"/>
          </p:cNvSpPr>
          <p:nvPr>
            <p:ph type="dt" sz="half" idx="10"/>
          </p:nvPr>
        </p:nvSpPr>
        <p:spPr/>
        <p:txBody>
          <a:bodyPr/>
          <a:lstStyle/>
          <a:p>
            <a:fld id="{36025C2A-9699-8945-83D9-DFBEA50C4DFB}" type="datetime1">
              <a:rPr lang="en-US" smtClean="0"/>
              <a:t>10/8/21</a:t>
            </a:fld>
            <a:endParaRPr lang="en-US"/>
          </a:p>
        </p:txBody>
      </p:sp>
      <p:sp>
        <p:nvSpPr>
          <p:cNvPr id="6" name="Footer Placeholder 5">
            <a:extLst>
              <a:ext uri="{FF2B5EF4-FFF2-40B4-BE49-F238E27FC236}">
                <a16:creationId xmlns:a16="http://schemas.microsoft.com/office/drawing/2014/main" id="{E4DDD31D-9E68-9E4B-8618-37757A4A6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8F76E8-12C4-A049-9EA2-2BA65D1D8283}"/>
              </a:ext>
            </a:extLst>
          </p:cNvPr>
          <p:cNvSpPr>
            <a:spLocks noGrp="1"/>
          </p:cNvSpPr>
          <p:nvPr>
            <p:ph type="sldNum" sz="quarter" idx="12"/>
          </p:nvPr>
        </p:nvSpPr>
        <p:spPr/>
        <p:txBody>
          <a:bodyPr/>
          <a:lstStyle/>
          <a:p>
            <a:fld id="{49DF74E4-2C59-5848-A8B8-DF6A3188A570}" type="slidenum">
              <a:rPr lang="en-US" smtClean="0"/>
              <a:t>‹#›</a:t>
            </a:fld>
            <a:endParaRPr lang="en-US"/>
          </a:p>
        </p:txBody>
      </p:sp>
    </p:spTree>
    <p:extLst>
      <p:ext uri="{BB962C8B-B14F-4D97-AF65-F5344CB8AC3E}">
        <p14:creationId xmlns:p14="http://schemas.microsoft.com/office/powerpoint/2010/main" val="7913843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C9FD8E6-24A8-6B48-BA0A-5AFCB2839C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78D16A1-62AF-7748-9FAC-18405F130F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0A4DDDA-3887-C64A-99FB-BBFB7E3E70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5232C0-EC93-C84B-808E-9CE702574813}" type="datetime1">
              <a:rPr lang="en-US" smtClean="0"/>
              <a:t>10/8/21</a:t>
            </a:fld>
            <a:endParaRPr lang="en-US"/>
          </a:p>
        </p:txBody>
      </p:sp>
      <p:sp>
        <p:nvSpPr>
          <p:cNvPr id="5" name="Footer Placeholder 4">
            <a:extLst>
              <a:ext uri="{FF2B5EF4-FFF2-40B4-BE49-F238E27FC236}">
                <a16:creationId xmlns:a16="http://schemas.microsoft.com/office/drawing/2014/main" id="{3E67A3BE-067A-7446-9446-4292CAF3C6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0B6ACF4-3E6D-7847-AD9B-429C8C9F53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49DF74E4-2C59-5848-A8B8-DF6A3188A570}" type="slidenum">
              <a:rPr lang="en-US" smtClean="0"/>
              <a:pPr/>
              <a:t>‹#›</a:t>
            </a:fld>
            <a:endParaRPr lang="en-US" dirty="0"/>
          </a:p>
        </p:txBody>
      </p:sp>
    </p:spTree>
    <p:extLst>
      <p:ext uri="{BB962C8B-B14F-4D97-AF65-F5344CB8AC3E}">
        <p14:creationId xmlns:p14="http://schemas.microsoft.com/office/powerpoint/2010/main" val="1644777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Helvetica Neue" charset="0"/>
                <a:ea typeface="Helvetica Neue" charset="0"/>
                <a:cs typeface="Helvetica Neue" charset="0"/>
              </a:defRPr>
            </a:lvl1pPr>
          </a:lstStyle>
          <a:p>
            <a:pPr defTabSz="914377"/>
            <a:fld id="{C2FFAD22-9059-EB41-BFD4-9ECDEFBD3320}" type="datetime1">
              <a:rPr lang="en-US" smtClean="0">
                <a:solidFill>
                  <a:prstClr val="black">
                    <a:tint val="75000"/>
                  </a:prstClr>
                </a:solidFill>
              </a:rPr>
              <a:t>10/8/21</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Helvetica Neue" charset="0"/>
                <a:ea typeface="Helvetica Neue" charset="0"/>
                <a:cs typeface="Helvetica Neue" charset="0"/>
              </a:defRPr>
            </a:lvl1pPr>
          </a:lstStyle>
          <a:p>
            <a:pPr defTabSz="914377"/>
            <a:endParaRPr lang="en-US">
              <a:solidFill>
                <a:prstClr val="black">
                  <a:tint val="75000"/>
                </a:prstClr>
              </a:solidFill>
            </a:endParaRPr>
          </a:p>
        </p:txBody>
      </p:sp>
      <p:sp>
        <p:nvSpPr>
          <p:cNvPr id="6" name="Slide Number Placeholder 5"/>
          <p:cNvSpPr>
            <a:spLocks noGrp="1"/>
          </p:cNvSpPr>
          <p:nvPr>
            <p:ph type="sldNum" sz="quarter" idx="4"/>
          </p:nvPr>
        </p:nvSpPr>
        <p:spPr>
          <a:xfrm>
            <a:off x="9398000" y="6457951"/>
            <a:ext cx="2743200" cy="365125"/>
          </a:xfrm>
          <a:prstGeom prst="rect">
            <a:avLst/>
          </a:prstGeom>
        </p:spPr>
        <p:txBody>
          <a:bodyPr vert="horz" lIns="91440" tIns="45720" rIns="91440" bIns="45720" rtlCol="0" anchor="ctr"/>
          <a:lstStyle>
            <a:lvl1pPr algn="r">
              <a:defRPr sz="1200">
                <a:solidFill>
                  <a:schemeClr val="tx1"/>
                </a:solidFill>
                <a:latin typeface="Helvetica Neue" charset="0"/>
                <a:ea typeface="Helvetica Neue" charset="0"/>
                <a:cs typeface="Helvetica Neue" charset="0"/>
              </a:defRPr>
            </a:lvl1pPr>
          </a:lstStyle>
          <a:p>
            <a:pPr defTabSz="914377"/>
            <a:fld id="{DC2A921A-EC74-6F4D-8465-D463C43FF014}" type="slidenum">
              <a:rPr lang="en-US" smtClean="0"/>
              <a:pPr defTabSz="914377"/>
              <a:t>‹#›</a:t>
            </a:fld>
            <a:endParaRPr lang="en-US"/>
          </a:p>
        </p:txBody>
      </p:sp>
    </p:spTree>
    <p:extLst>
      <p:ext uri="{BB962C8B-B14F-4D97-AF65-F5344CB8AC3E}">
        <p14:creationId xmlns:p14="http://schemas.microsoft.com/office/powerpoint/2010/main" val="36810656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377" rtl="0" eaLnBrk="1" latinLnBrk="0" hangingPunct="1">
        <a:lnSpc>
          <a:spcPct val="90000"/>
        </a:lnSpc>
        <a:spcBef>
          <a:spcPct val="0"/>
        </a:spcBef>
        <a:buNone/>
        <a:defRPr sz="4400" kern="1200">
          <a:solidFill>
            <a:schemeClr val="tx1"/>
          </a:solidFill>
          <a:latin typeface="Helvetica Neue" charset="0"/>
          <a:ea typeface="Helvetica Neue" charset="0"/>
          <a:cs typeface="Helvetica Neue" charset="0"/>
        </a:defRPr>
      </a:lvl1pPr>
    </p:titleStyle>
    <p:bodyStyle>
      <a:lvl1pPr marL="0" indent="0" algn="l" defTabSz="914377" rtl="0" eaLnBrk="1" latinLnBrk="0" hangingPunct="1">
        <a:lnSpc>
          <a:spcPct val="90000"/>
        </a:lnSpc>
        <a:spcBef>
          <a:spcPts val="1000"/>
        </a:spcBef>
        <a:buFont typeface="Wingdings" charset="2"/>
        <a:buNone/>
        <a:defRPr sz="2800" b="0" i="0" kern="1200">
          <a:solidFill>
            <a:schemeClr val="tx1"/>
          </a:solidFill>
          <a:latin typeface="Helvetica Neue Light" charset="0"/>
          <a:ea typeface="Helvetica Neue Light" charset="0"/>
          <a:cs typeface="Helvetica Neue Light" charset="0"/>
        </a:defRPr>
      </a:lvl1pPr>
      <a:lvl2pPr marL="685783" indent="-228594" algn="l" defTabSz="914377" rtl="0" eaLnBrk="1" latinLnBrk="0" hangingPunct="1">
        <a:lnSpc>
          <a:spcPct val="90000"/>
        </a:lnSpc>
        <a:spcBef>
          <a:spcPts val="500"/>
        </a:spcBef>
        <a:buFont typeface="Wingdings" charset="2"/>
        <a:buChar char="Ø"/>
        <a:defRPr sz="2400" b="0" i="0" kern="1200">
          <a:solidFill>
            <a:schemeClr val="tx1"/>
          </a:solidFill>
          <a:latin typeface="Helvetica Neue Light" charset="0"/>
          <a:ea typeface="Helvetica Neue Light" charset="0"/>
          <a:cs typeface="Helvetica Neue Light" charset="0"/>
        </a:defRPr>
      </a:lvl2pPr>
      <a:lvl3pPr marL="1142971" indent="-228594" algn="l" defTabSz="914377" rtl="0" eaLnBrk="1" latinLnBrk="0" hangingPunct="1">
        <a:lnSpc>
          <a:spcPct val="90000"/>
        </a:lnSpc>
        <a:spcBef>
          <a:spcPts val="500"/>
        </a:spcBef>
        <a:buFont typeface="Wingdings" charset="2"/>
        <a:buChar char="Ø"/>
        <a:defRPr sz="2000" b="0" i="0" kern="1200">
          <a:solidFill>
            <a:schemeClr val="tx1"/>
          </a:solidFill>
          <a:latin typeface="Helvetica Neue Light" charset="0"/>
          <a:ea typeface="Helvetica Neue Light" charset="0"/>
          <a:cs typeface="Helvetica Neue Light" charset="0"/>
        </a:defRPr>
      </a:lvl3pPr>
      <a:lvl4pPr marL="1600160" indent="-228594" algn="l" defTabSz="914377" rtl="0" eaLnBrk="1" latinLnBrk="0" hangingPunct="1">
        <a:lnSpc>
          <a:spcPct val="90000"/>
        </a:lnSpc>
        <a:spcBef>
          <a:spcPts val="500"/>
        </a:spcBef>
        <a:buFont typeface="Wingdings" charset="2"/>
        <a:buChar char="Ø"/>
        <a:defRPr sz="1800" b="0" i="0" kern="1200">
          <a:solidFill>
            <a:schemeClr val="tx1"/>
          </a:solidFill>
          <a:latin typeface="Helvetica Neue Light" charset="0"/>
          <a:ea typeface="Helvetica Neue Light" charset="0"/>
          <a:cs typeface="Helvetica Neue Light" charset="0"/>
        </a:defRPr>
      </a:lvl4pPr>
      <a:lvl5pPr marL="2057349" indent="-228594" algn="l" defTabSz="914377" rtl="0" eaLnBrk="1" latinLnBrk="0" hangingPunct="1">
        <a:lnSpc>
          <a:spcPct val="90000"/>
        </a:lnSpc>
        <a:spcBef>
          <a:spcPts val="500"/>
        </a:spcBef>
        <a:buFont typeface="Wingdings" charset="2"/>
        <a:buChar char="Ø"/>
        <a:defRPr sz="1800" b="0" i="0" kern="1200">
          <a:solidFill>
            <a:schemeClr val="tx1"/>
          </a:solidFill>
          <a:latin typeface="Helvetica Neue Light" charset="0"/>
          <a:ea typeface="Helvetica Neue Light" charset="0"/>
          <a:cs typeface="Helvetica Neue Light" charset="0"/>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tif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hyperlink" Target="https://github.com/netx-repo/neuroplan"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4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9.tiff"/></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B3245-F348-C041-B10E-FFAAB9C01100}"/>
              </a:ext>
            </a:extLst>
          </p:cNvPr>
          <p:cNvSpPr>
            <a:spLocks noGrp="1"/>
          </p:cNvSpPr>
          <p:nvPr>
            <p:ph type="ctrTitle"/>
          </p:nvPr>
        </p:nvSpPr>
        <p:spPr>
          <a:xfrm>
            <a:off x="1524000" y="406400"/>
            <a:ext cx="9144000" cy="2387600"/>
          </a:xfrm>
        </p:spPr>
        <p:txBody>
          <a:bodyPr>
            <a:normAutofit/>
          </a:bodyPr>
          <a:lstStyle/>
          <a:p>
            <a:r>
              <a:rPr lang="en-US" altLang="zh-CN" dirty="0"/>
              <a:t>Network</a:t>
            </a:r>
            <a:r>
              <a:rPr lang="zh-CN" altLang="en-US" dirty="0"/>
              <a:t> </a:t>
            </a:r>
            <a:r>
              <a:rPr lang="en-US" altLang="zh-CN" dirty="0"/>
              <a:t>Planning</a:t>
            </a:r>
            <a:r>
              <a:rPr lang="zh-CN" altLang="en-US" dirty="0"/>
              <a:t> </a:t>
            </a:r>
            <a:r>
              <a:rPr lang="en-US" altLang="zh-CN" dirty="0"/>
              <a:t>with</a:t>
            </a:r>
            <a:r>
              <a:rPr lang="zh-CN" altLang="en-US" dirty="0"/>
              <a:t> </a:t>
            </a:r>
            <a:br>
              <a:rPr lang="en-US" altLang="zh-CN" dirty="0"/>
            </a:br>
            <a:r>
              <a:rPr lang="en-US" altLang="zh-CN" dirty="0"/>
              <a:t>Deep</a:t>
            </a:r>
            <a:r>
              <a:rPr lang="zh-CN" altLang="en-US" dirty="0"/>
              <a:t> </a:t>
            </a:r>
            <a:r>
              <a:rPr lang="en-US" altLang="zh-CN" dirty="0"/>
              <a:t>Reinforcement</a:t>
            </a:r>
            <a:r>
              <a:rPr lang="zh-CN" altLang="en-US" dirty="0"/>
              <a:t> </a:t>
            </a:r>
            <a:r>
              <a:rPr lang="en-US" altLang="zh-CN" dirty="0"/>
              <a:t>Learning</a:t>
            </a:r>
            <a:endParaRPr lang="en-US" dirty="0"/>
          </a:p>
        </p:txBody>
      </p:sp>
      <p:sp>
        <p:nvSpPr>
          <p:cNvPr id="3" name="Subtitle 2">
            <a:extLst>
              <a:ext uri="{FF2B5EF4-FFF2-40B4-BE49-F238E27FC236}">
                <a16:creationId xmlns:a16="http://schemas.microsoft.com/office/drawing/2014/main" id="{3430DF2B-676E-D54C-91EC-AB04A1B28F9B}"/>
              </a:ext>
            </a:extLst>
          </p:cNvPr>
          <p:cNvSpPr>
            <a:spLocks noGrp="1"/>
          </p:cNvSpPr>
          <p:nvPr>
            <p:ph type="subTitle" idx="1"/>
          </p:nvPr>
        </p:nvSpPr>
        <p:spPr>
          <a:xfrm>
            <a:off x="1447799" y="3109686"/>
            <a:ext cx="9144000" cy="1655762"/>
          </a:xfrm>
        </p:spPr>
        <p:txBody>
          <a:bodyPr/>
          <a:lstStyle/>
          <a:p>
            <a:r>
              <a:rPr lang="en-US" altLang="zh-CN" sz="2800" dirty="0"/>
              <a:t>Hang</a:t>
            </a:r>
            <a:r>
              <a:rPr lang="zh-CN" altLang="en-US" sz="2800" dirty="0"/>
              <a:t> </a:t>
            </a:r>
            <a:r>
              <a:rPr lang="en-US" altLang="zh-CN" sz="2800" dirty="0"/>
              <a:t>Zhu</a:t>
            </a:r>
          </a:p>
          <a:p>
            <a:r>
              <a:rPr lang="en-US" altLang="zh-CN" dirty="0"/>
              <a:t>Varun Gupta,</a:t>
            </a:r>
            <a:r>
              <a:rPr lang="zh-CN" altLang="en-US" dirty="0"/>
              <a:t> </a:t>
            </a:r>
            <a:r>
              <a:rPr lang="en-US" altLang="zh-CN" dirty="0" err="1"/>
              <a:t>Satyajeet</a:t>
            </a:r>
            <a:r>
              <a:rPr lang="en-US" altLang="zh-CN" dirty="0"/>
              <a:t> Singh Ahuja,</a:t>
            </a:r>
            <a:r>
              <a:rPr lang="zh-CN" altLang="en-US" dirty="0"/>
              <a:t> </a:t>
            </a:r>
            <a:r>
              <a:rPr lang="en-US" altLang="zh-CN" dirty="0" err="1"/>
              <a:t>Yuandong</a:t>
            </a:r>
            <a:r>
              <a:rPr lang="en-US" altLang="zh-CN" dirty="0"/>
              <a:t> Tian,</a:t>
            </a:r>
            <a:r>
              <a:rPr lang="zh-CN" altLang="en-US" dirty="0"/>
              <a:t> </a:t>
            </a:r>
            <a:r>
              <a:rPr lang="en-US" altLang="zh-CN" dirty="0"/>
              <a:t>Ying Zhang,</a:t>
            </a:r>
            <a:r>
              <a:rPr lang="zh-CN" altLang="en-US" dirty="0"/>
              <a:t> </a:t>
            </a:r>
            <a:r>
              <a:rPr lang="en-US" altLang="zh-CN" dirty="0"/>
              <a:t>Xin</a:t>
            </a:r>
            <a:r>
              <a:rPr lang="zh-CN" altLang="en-US" dirty="0"/>
              <a:t> </a:t>
            </a:r>
            <a:r>
              <a:rPr lang="en-US" altLang="zh-CN" dirty="0" err="1"/>
              <a:t>Jin</a:t>
            </a:r>
            <a:endParaRPr lang="en-US" altLang="zh-CN" dirty="0"/>
          </a:p>
          <a:p>
            <a:endParaRPr lang="en-US" dirty="0"/>
          </a:p>
        </p:txBody>
      </p:sp>
      <p:sp>
        <p:nvSpPr>
          <p:cNvPr id="6" name="Slide Number Placeholder 5">
            <a:extLst>
              <a:ext uri="{FF2B5EF4-FFF2-40B4-BE49-F238E27FC236}">
                <a16:creationId xmlns:a16="http://schemas.microsoft.com/office/drawing/2014/main" id="{3BAC0C12-E04F-C548-BC56-48F814F12E75}"/>
              </a:ext>
            </a:extLst>
          </p:cNvPr>
          <p:cNvSpPr>
            <a:spLocks noGrp="1"/>
          </p:cNvSpPr>
          <p:nvPr>
            <p:ph type="sldNum" sz="quarter" idx="12"/>
          </p:nvPr>
        </p:nvSpPr>
        <p:spPr/>
        <p:txBody>
          <a:bodyPr/>
          <a:lstStyle/>
          <a:p>
            <a:fld id="{49DF74E4-2C59-5848-A8B8-DF6A3188A570}" type="slidenum">
              <a:rPr lang="en-US" smtClean="0"/>
              <a:t>1</a:t>
            </a:fld>
            <a:endParaRPr lang="en-US"/>
          </a:p>
        </p:txBody>
      </p:sp>
      <p:pic>
        <p:nvPicPr>
          <p:cNvPr id="9" name="Picture 8">
            <a:extLst>
              <a:ext uri="{FF2B5EF4-FFF2-40B4-BE49-F238E27FC236}">
                <a16:creationId xmlns:a16="http://schemas.microsoft.com/office/drawing/2014/main" id="{20B64B30-BCA1-524D-A19D-BD2B499F7F7A}"/>
              </a:ext>
            </a:extLst>
          </p:cNvPr>
          <p:cNvPicPr>
            <a:picLocks noChangeAspect="1"/>
          </p:cNvPicPr>
          <p:nvPr/>
        </p:nvPicPr>
        <p:blipFill>
          <a:blip r:embed="rId3"/>
          <a:stretch>
            <a:fillRect/>
          </a:stretch>
        </p:blipFill>
        <p:spPr>
          <a:xfrm>
            <a:off x="2737970" y="4625969"/>
            <a:ext cx="1879012" cy="910329"/>
          </a:xfrm>
          <a:prstGeom prst="rect">
            <a:avLst/>
          </a:prstGeom>
        </p:spPr>
      </p:pic>
      <p:pic>
        <p:nvPicPr>
          <p:cNvPr id="10" name="Picture 9">
            <a:extLst>
              <a:ext uri="{FF2B5EF4-FFF2-40B4-BE49-F238E27FC236}">
                <a16:creationId xmlns:a16="http://schemas.microsoft.com/office/drawing/2014/main" id="{40FF7998-2277-234A-85FF-B7211788B0DA}"/>
              </a:ext>
            </a:extLst>
          </p:cNvPr>
          <p:cNvPicPr>
            <a:picLocks noChangeAspect="1"/>
          </p:cNvPicPr>
          <p:nvPr/>
        </p:nvPicPr>
        <p:blipFill>
          <a:blip r:embed="rId4"/>
          <a:stretch>
            <a:fillRect/>
          </a:stretch>
        </p:blipFill>
        <p:spPr>
          <a:xfrm>
            <a:off x="4980531" y="4636524"/>
            <a:ext cx="2557251" cy="899774"/>
          </a:xfrm>
          <a:prstGeom prst="rect">
            <a:avLst/>
          </a:prstGeom>
        </p:spPr>
      </p:pic>
      <p:pic>
        <p:nvPicPr>
          <p:cNvPr id="11" name="Picture 10">
            <a:extLst>
              <a:ext uri="{FF2B5EF4-FFF2-40B4-BE49-F238E27FC236}">
                <a16:creationId xmlns:a16="http://schemas.microsoft.com/office/drawing/2014/main" id="{373D2371-2518-1B4F-B071-8D782F3FA093}"/>
              </a:ext>
            </a:extLst>
          </p:cNvPr>
          <p:cNvPicPr>
            <a:picLocks noChangeAspect="1"/>
          </p:cNvPicPr>
          <p:nvPr/>
        </p:nvPicPr>
        <p:blipFill>
          <a:blip r:embed="rId5"/>
          <a:stretch>
            <a:fillRect/>
          </a:stretch>
        </p:blipFill>
        <p:spPr>
          <a:xfrm>
            <a:off x="7786165" y="4765448"/>
            <a:ext cx="2385786" cy="745035"/>
          </a:xfrm>
          <a:prstGeom prst="rect">
            <a:avLst/>
          </a:prstGeom>
        </p:spPr>
      </p:pic>
    </p:spTree>
    <p:extLst>
      <p:ext uri="{BB962C8B-B14F-4D97-AF65-F5344CB8AC3E}">
        <p14:creationId xmlns:p14="http://schemas.microsoft.com/office/powerpoint/2010/main" val="30710496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1251E-95D5-0749-9F61-C74DD20CF5C6}"/>
              </a:ext>
            </a:extLst>
          </p:cNvPr>
          <p:cNvSpPr>
            <a:spLocks noGrp="1"/>
          </p:cNvSpPr>
          <p:nvPr>
            <p:ph type="title"/>
          </p:nvPr>
        </p:nvSpPr>
        <p:spPr/>
        <p:txBody>
          <a:bodyPr/>
          <a:lstStyle/>
          <a:p>
            <a:r>
              <a:rPr lang="en-US" altLang="zh-CN" dirty="0" err="1"/>
              <a:t>NeuroPlan</a:t>
            </a:r>
            <a:r>
              <a:rPr lang="en-US" altLang="zh-CN" dirty="0"/>
              <a:t>:</a:t>
            </a:r>
            <a:r>
              <a:rPr lang="zh-CN" altLang="en-US" dirty="0"/>
              <a:t> </a:t>
            </a:r>
            <a:r>
              <a:rPr lang="en-US" altLang="zh-CN" dirty="0"/>
              <a:t>a</a:t>
            </a:r>
            <a:r>
              <a:rPr lang="zh-CN" altLang="en-US" dirty="0"/>
              <a:t> </a:t>
            </a:r>
            <a:r>
              <a:rPr lang="en-US" altLang="zh-CN" dirty="0"/>
              <a:t>deep</a:t>
            </a:r>
            <a:r>
              <a:rPr lang="zh-CN" altLang="en-US" dirty="0"/>
              <a:t> </a:t>
            </a:r>
            <a:r>
              <a:rPr lang="en-US" altLang="zh-CN" dirty="0"/>
              <a:t>RL-based</a:t>
            </a:r>
            <a:r>
              <a:rPr lang="zh-CN" altLang="en-US" dirty="0"/>
              <a:t> </a:t>
            </a:r>
            <a:r>
              <a:rPr lang="en-US" altLang="zh-CN" dirty="0"/>
              <a:t>approach</a:t>
            </a:r>
            <a:endParaRPr lang="en-US" dirty="0"/>
          </a:p>
        </p:txBody>
      </p:sp>
      <p:sp>
        <p:nvSpPr>
          <p:cNvPr id="4" name="Slide Number Placeholder 3">
            <a:extLst>
              <a:ext uri="{FF2B5EF4-FFF2-40B4-BE49-F238E27FC236}">
                <a16:creationId xmlns:a16="http://schemas.microsoft.com/office/drawing/2014/main" id="{A3565A81-59F5-824D-ADE0-F4418E078F0B}"/>
              </a:ext>
            </a:extLst>
          </p:cNvPr>
          <p:cNvSpPr>
            <a:spLocks noGrp="1"/>
          </p:cNvSpPr>
          <p:nvPr>
            <p:ph type="sldNum" sz="quarter" idx="12"/>
          </p:nvPr>
        </p:nvSpPr>
        <p:spPr/>
        <p:txBody>
          <a:bodyPr/>
          <a:lstStyle/>
          <a:p>
            <a:fld id="{49DF74E4-2C59-5848-A8B8-DF6A3188A570}" type="slidenum">
              <a:rPr lang="en-US" smtClean="0"/>
              <a:pPr/>
              <a:t>10</a:t>
            </a:fld>
            <a:endParaRPr lang="en-US" dirty="0"/>
          </a:p>
        </p:txBody>
      </p:sp>
      <p:pic>
        <p:nvPicPr>
          <p:cNvPr id="48" name="Picture 47">
            <a:extLst>
              <a:ext uri="{FF2B5EF4-FFF2-40B4-BE49-F238E27FC236}">
                <a16:creationId xmlns:a16="http://schemas.microsoft.com/office/drawing/2014/main" id="{854CD5A8-0D2F-114A-B788-2966282165E7}"/>
              </a:ext>
            </a:extLst>
          </p:cNvPr>
          <p:cNvPicPr>
            <a:picLocks noChangeAspect="1"/>
          </p:cNvPicPr>
          <p:nvPr/>
        </p:nvPicPr>
        <p:blipFill>
          <a:blip r:embed="rId3"/>
          <a:stretch>
            <a:fillRect/>
          </a:stretch>
        </p:blipFill>
        <p:spPr>
          <a:xfrm>
            <a:off x="1657344" y="1907117"/>
            <a:ext cx="8064500" cy="3009900"/>
          </a:xfrm>
          <a:prstGeom prst="rect">
            <a:avLst/>
          </a:prstGeom>
        </p:spPr>
      </p:pic>
      <p:sp>
        <p:nvSpPr>
          <p:cNvPr id="3" name="Rectangle 2">
            <a:extLst>
              <a:ext uri="{FF2B5EF4-FFF2-40B4-BE49-F238E27FC236}">
                <a16:creationId xmlns:a16="http://schemas.microsoft.com/office/drawing/2014/main" id="{1B1D8B53-538E-F742-B33A-D152D5F460BA}"/>
              </a:ext>
            </a:extLst>
          </p:cNvPr>
          <p:cNvSpPr/>
          <p:nvPr/>
        </p:nvSpPr>
        <p:spPr>
          <a:xfrm>
            <a:off x="8415866" y="3055408"/>
            <a:ext cx="1879600" cy="1557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0EFA16F-165C-C049-89E8-E114098C640D}"/>
              </a:ext>
            </a:extLst>
          </p:cNvPr>
          <p:cNvSpPr/>
          <p:nvPr/>
        </p:nvSpPr>
        <p:spPr>
          <a:xfrm>
            <a:off x="4893732" y="3055408"/>
            <a:ext cx="3335867" cy="8561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7467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1251E-95D5-0749-9F61-C74DD20CF5C6}"/>
              </a:ext>
            </a:extLst>
          </p:cNvPr>
          <p:cNvSpPr>
            <a:spLocks noGrp="1"/>
          </p:cNvSpPr>
          <p:nvPr>
            <p:ph type="title"/>
          </p:nvPr>
        </p:nvSpPr>
        <p:spPr/>
        <p:txBody>
          <a:bodyPr/>
          <a:lstStyle/>
          <a:p>
            <a:r>
              <a:rPr lang="en-US" altLang="zh-CN" dirty="0" err="1"/>
              <a:t>NeuroPlan</a:t>
            </a:r>
            <a:r>
              <a:rPr lang="en-US" altLang="zh-CN" dirty="0"/>
              <a:t>:</a:t>
            </a:r>
            <a:r>
              <a:rPr lang="zh-CN" altLang="en-US" dirty="0"/>
              <a:t> </a:t>
            </a:r>
            <a:r>
              <a:rPr lang="en-US" altLang="zh-CN" dirty="0"/>
              <a:t>a</a:t>
            </a:r>
            <a:r>
              <a:rPr lang="zh-CN" altLang="en-US" dirty="0"/>
              <a:t> </a:t>
            </a:r>
            <a:r>
              <a:rPr lang="en-US" altLang="zh-CN" dirty="0"/>
              <a:t>deep</a:t>
            </a:r>
            <a:r>
              <a:rPr lang="zh-CN" altLang="en-US" dirty="0"/>
              <a:t> </a:t>
            </a:r>
            <a:r>
              <a:rPr lang="en-US" altLang="zh-CN" dirty="0"/>
              <a:t>RL-based</a:t>
            </a:r>
            <a:r>
              <a:rPr lang="zh-CN" altLang="en-US" dirty="0"/>
              <a:t> </a:t>
            </a:r>
            <a:r>
              <a:rPr lang="en-US" altLang="zh-CN" dirty="0"/>
              <a:t>approach</a:t>
            </a:r>
            <a:endParaRPr lang="en-US" dirty="0"/>
          </a:p>
        </p:txBody>
      </p:sp>
      <p:sp>
        <p:nvSpPr>
          <p:cNvPr id="4" name="Slide Number Placeholder 3">
            <a:extLst>
              <a:ext uri="{FF2B5EF4-FFF2-40B4-BE49-F238E27FC236}">
                <a16:creationId xmlns:a16="http://schemas.microsoft.com/office/drawing/2014/main" id="{A3565A81-59F5-824D-ADE0-F4418E078F0B}"/>
              </a:ext>
            </a:extLst>
          </p:cNvPr>
          <p:cNvSpPr>
            <a:spLocks noGrp="1"/>
          </p:cNvSpPr>
          <p:nvPr>
            <p:ph type="sldNum" sz="quarter" idx="12"/>
          </p:nvPr>
        </p:nvSpPr>
        <p:spPr/>
        <p:txBody>
          <a:bodyPr/>
          <a:lstStyle/>
          <a:p>
            <a:fld id="{49DF74E4-2C59-5848-A8B8-DF6A3188A570}" type="slidenum">
              <a:rPr lang="en-US" smtClean="0"/>
              <a:pPr/>
              <a:t>11</a:t>
            </a:fld>
            <a:endParaRPr lang="en-US" dirty="0"/>
          </a:p>
        </p:txBody>
      </p:sp>
      <p:pic>
        <p:nvPicPr>
          <p:cNvPr id="48" name="Picture 47">
            <a:extLst>
              <a:ext uri="{FF2B5EF4-FFF2-40B4-BE49-F238E27FC236}">
                <a16:creationId xmlns:a16="http://schemas.microsoft.com/office/drawing/2014/main" id="{854CD5A8-0D2F-114A-B788-2966282165E7}"/>
              </a:ext>
            </a:extLst>
          </p:cNvPr>
          <p:cNvPicPr>
            <a:picLocks noChangeAspect="1"/>
          </p:cNvPicPr>
          <p:nvPr/>
        </p:nvPicPr>
        <p:blipFill>
          <a:blip r:embed="rId3"/>
          <a:stretch>
            <a:fillRect/>
          </a:stretch>
        </p:blipFill>
        <p:spPr>
          <a:xfrm>
            <a:off x="1657344" y="1907117"/>
            <a:ext cx="8064500" cy="3009900"/>
          </a:xfrm>
          <a:prstGeom prst="rect">
            <a:avLst/>
          </a:prstGeom>
        </p:spPr>
      </p:pic>
      <p:sp>
        <p:nvSpPr>
          <p:cNvPr id="3" name="Rectangle 2">
            <a:extLst>
              <a:ext uri="{FF2B5EF4-FFF2-40B4-BE49-F238E27FC236}">
                <a16:creationId xmlns:a16="http://schemas.microsoft.com/office/drawing/2014/main" id="{1B1D8B53-538E-F742-B33A-D152D5F460BA}"/>
              </a:ext>
            </a:extLst>
          </p:cNvPr>
          <p:cNvSpPr/>
          <p:nvPr/>
        </p:nvSpPr>
        <p:spPr>
          <a:xfrm>
            <a:off x="8415866" y="3055408"/>
            <a:ext cx="1879600" cy="1557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0533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1251E-95D5-0749-9F61-C74DD20CF5C6}"/>
              </a:ext>
            </a:extLst>
          </p:cNvPr>
          <p:cNvSpPr>
            <a:spLocks noGrp="1"/>
          </p:cNvSpPr>
          <p:nvPr>
            <p:ph type="title"/>
          </p:nvPr>
        </p:nvSpPr>
        <p:spPr/>
        <p:txBody>
          <a:bodyPr/>
          <a:lstStyle/>
          <a:p>
            <a:r>
              <a:rPr lang="en-US" altLang="zh-CN" dirty="0" err="1"/>
              <a:t>NeuroPlan</a:t>
            </a:r>
            <a:r>
              <a:rPr lang="en-US" altLang="zh-CN" dirty="0"/>
              <a:t>:</a:t>
            </a:r>
            <a:r>
              <a:rPr lang="zh-CN" altLang="en-US" dirty="0"/>
              <a:t> </a:t>
            </a:r>
            <a:r>
              <a:rPr lang="en-US" altLang="zh-CN" dirty="0"/>
              <a:t>a</a:t>
            </a:r>
            <a:r>
              <a:rPr lang="zh-CN" altLang="en-US" dirty="0"/>
              <a:t> </a:t>
            </a:r>
            <a:r>
              <a:rPr lang="en-US" altLang="zh-CN" dirty="0"/>
              <a:t>deep</a:t>
            </a:r>
            <a:r>
              <a:rPr lang="zh-CN" altLang="en-US" dirty="0"/>
              <a:t> </a:t>
            </a:r>
            <a:r>
              <a:rPr lang="en-US" altLang="zh-CN" dirty="0"/>
              <a:t>RL-based</a:t>
            </a:r>
            <a:r>
              <a:rPr lang="zh-CN" altLang="en-US" dirty="0"/>
              <a:t> </a:t>
            </a:r>
            <a:r>
              <a:rPr lang="en-US" altLang="zh-CN" dirty="0"/>
              <a:t>approach</a:t>
            </a:r>
            <a:endParaRPr lang="en-US" dirty="0"/>
          </a:p>
        </p:txBody>
      </p:sp>
      <p:sp>
        <p:nvSpPr>
          <p:cNvPr id="4" name="Slide Number Placeholder 3">
            <a:extLst>
              <a:ext uri="{FF2B5EF4-FFF2-40B4-BE49-F238E27FC236}">
                <a16:creationId xmlns:a16="http://schemas.microsoft.com/office/drawing/2014/main" id="{A3565A81-59F5-824D-ADE0-F4418E078F0B}"/>
              </a:ext>
            </a:extLst>
          </p:cNvPr>
          <p:cNvSpPr>
            <a:spLocks noGrp="1"/>
          </p:cNvSpPr>
          <p:nvPr>
            <p:ph type="sldNum" sz="quarter" idx="12"/>
          </p:nvPr>
        </p:nvSpPr>
        <p:spPr/>
        <p:txBody>
          <a:bodyPr/>
          <a:lstStyle/>
          <a:p>
            <a:fld id="{49DF74E4-2C59-5848-A8B8-DF6A3188A570}" type="slidenum">
              <a:rPr lang="en-US" smtClean="0"/>
              <a:pPr/>
              <a:t>12</a:t>
            </a:fld>
            <a:endParaRPr lang="en-US" dirty="0"/>
          </a:p>
        </p:txBody>
      </p:sp>
      <p:pic>
        <p:nvPicPr>
          <p:cNvPr id="48" name="Picture 47">
            <a:extLst>
              <a:ext uri="{FF2B5EF4-FFF2-40B4-BE49-F238E27FC236}">
                <a16:creationId xmlns:a16="http://schemas.microsoft.com/office/drawing/2014/main" id="{854CD5A8-0D2F-114A-B788-2966282165E7}"/>
              </a:ext>
            </a:extLst>
          </p:cNvPr>
          <p:cNvPicPr>
            <a:picLocks noChangeAspect="1"/>
          </p:cNvPicPr>
          <p:nvPr/>
        </p:nvPicPr>
        <p:blipFill>
          <a:blip r:embed="rId3"/>
          <a:stretch>
            <a:fillRect/>
          </a:stretch>
        </p:blipFill>
        <p:spPr>
          <a:xfrm>
            <a:off x="1657344" y="1907117"/>
            <a:ext cx="8064500" cy="3009900"/>
          </a:xfrm>
          <a:prstGeom prst="rect">
            <a:avLst/>
          </a:prstGeom>
        </p:spPr>
      </p:pic>
    </p:spTree>
    <p:extLst>
      <p:ext uri="{BB962C8B-B14F-4D97-AF65-F5344CB8AC3E}">
        <p14:creationId xmlns:p14="http://schemas.microsoft.com/office/powerpoint/2010/main" val="2817215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6476E-3944-634B-BF13-3B3A662AE129}"/>
              </a:ext>
            </a:extLst>
          </p:cNvPr>
          <p:cNvSpPr>
            <a:spLocks noGrp="1"/>
          </p:cNvSpPr>
          <p:nvPr>
            <p:ph type="title"/>
          </p:nvPr>
        </p:nvSpPr>
        <p:spPr/>
        <p:txBody>
          <a:bodyPr/>
          <a:lstStyle/>
          <a:p>
            <a:r>
              <a:rPr lang="en-US" altLang="zh-CN" dirty="0"/>
              <a:t>Adapting</a:t>
            </a:r>
            <a:r>
              <a:rPr lang="zh-CN" altLang="en-US" dirty="0"/>
              <a:t> </a:t>
            </a:r>
            <a:r>
              <a:rPr lang="en-US" altLang="zh-CN" dirty="0"/>
              <a:t>RL</a:t>
            </a:r>
            <a:r>
              <a:rPr lang="zh-CN" altLang="en-US" dirty="0"/>
              <a:t> </a:t>
            </a:r>
            <a:r>
              <a:rPr lang="en-US" altLang="zh-CN" dirty="0"/>
              <a:t>for</a:t>
            </a:r>
            <a:r>
              <a:rPr lang="zh-CN" altLang="en-US" dirty="0"/>
              <a:t> </a:t>
            </a:r>
            <a:r>
              <a:rPr lang="en-US" altLang="zh-CN" dirty="0"/>
              <a:t>network</a:t>
            </a:r>
            <a:r>
              <a:rPr lang="zh-CN" altLang="en-US" dirty="0"/>
              <a:t> </a:t>
            </a:r>
            <a:r>
              <a:rPr lang="en-US" altLang="zh-CN" dirty="0"/>
              <a:t>planning</a:t>
            </a:r>
            <a:endParaRPr lang="en-US" dirty="0"/>
          </a:p>
        </p:txBody>
      </p:sp>
      <p:sp>
        <p:nvSpPr>
          <p:cNvPr id="4" name="Slide Number Placeholder 3">
            <a:extLst>
              <a:ext uri="{FF2B5EF4-FFF2-40B4-BE49-F238E27FC236}">
                <a16:creationId xmlns:a16="http://schemas.microsoft.com/office/drawing/2014/main" id="{F4FAF18E-9029-354F-8293-5170388E3E89}"/>
              </a:ext>
            </a:extLst>
          </p:cNvPr>
          <p:cNvSpPr>
            <a:spLocks noGrp="1"/>
          </p:cNvSpPr>
          <p:nvPr>
            <p:ph type="sldNum" sz="quarter" idx="12"/>
          </p:nvPr>
        </p:nvSpPr>
        <p:spPr/>
        <p:txBody>
          <a:bodyPr/>
          <a:lstStyle/>
          <a:p>
            <a:fld id="{49DF74E4-2C59-5848-A8B8-DF6A3188A570}" type="slidenum">
              <a:rPr lang="en-US" smtClean="0"/>
              <a:pPr/>
              <a:t>13</a:t>
            </a:fld>
            <a:endParaRPr lang="en-US" dirty="0"/>
          </a:p>
        </p:txBody>
      </p:sp>
      <p:sp>
        <p:nvSpPr>
          <p:cNvPr id="5" name="Rectangle: Rounded Corners 16">
            <a:extLst>
              <a:ext uri="{FF2B5EF4-FFF2-40B4-BE49-F238E27FC236}">
                <a16:creationId xmlns:a16="http://schemas.microsoft.com/office/drawing/2014/main" id="{E624D5D8-1559-CF47-9B57-2F364FAB4F14}"/>
              </a:ext>
            </a:extLst>
          </p:cNvPr>
          <p:cNvSpPr/>
          <p:nvPr/>
        </p:nvSpPr>
        <p:spPr>
          <a:xfrm>
            <a:off x="1466850" y="1759347"/>
            <a:ext cx="8115300" cy="1018064"/>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algn="ctr">
              <a:lnSpc>
                <a:spcPct val="90000"/>
              </a:lnSpc>
              <a:spcBef>
                <a:spcPts val="1000"/>
              </a:spcBef>
            </a:pP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Challenge</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1:</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How to trade off between optimality and tractability</a:t>
            </a:r>
          </a:p>
        </p:txBody>
      </p:sp>
      <p:sp>
        <p:nvSpPr>
          <p:cNvPr id="6" name="Rectangle: Rounded Corners 16">
            <a:extLst>
              <a:ext uri="{FF2B5EF4-FFF2-40B4-BE49-F238E27FC236}">
                <a16:creationId xmlns:a16="http://schemas.microsoft.com/office/drawing/2014/main" id="{6808C899-F7D3-1A4A-BA63-08BB7D3DA3E7}"/>
              </a:ext>
            </a:extLst>
          </p:cNvPr>
          <p:cNvSpPr/>
          <p:nvPr/>
        </p:nvSpPr>
        <p:spPr>
          <a:xfrm>
            <a:off x="1466850" y="3168372"/>
            <a:ext cx="8115300" cy="1018064"/>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Challenge</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2:</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How</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to</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design</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RL</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training</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process</a:t>
            </a:r>
          </a:p>
        </p:txBody>
      </p:sp>
      <p:sp>
        <p:nvSpPr>
          <p:cNvPr id="7" name="Rectangle: Rounded Corners 16">
            <a:extLst>
              <a:ext uri="{FF2B5EF4-FFF2-40B4-BE49-F238E27FC236}">
                <a16:creationId xmlns:a16="http://schemas.microsoft.com/office/drawing/2014/main" id="{64C1CD2C-CCAC-7149-B843-49ACB2CCA1BA}"/>
              </a:ext>
            </a:extLst>
          </p:cNvPr>
          <p:cNvSpPr/>
          <p:nvPr/>
        </p:nvSpPr>
        <p:spPr>
          <a:xfrm>
            <a:off x="1466850" y="4580494"/>
            <a:ext cx="8115300" cy="1018064"/>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algn="ctr">
              <a:lnSpc>
                <a:spcPct val="90000"/>
              </a:lnSpc>
              <a:spcBef>
                <a:spcPts val="1000"/>
              </a:spcBef>
            </a:pP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Challenge</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3:</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How to encode network topology</a:t>
            </a:r>
          </a:p>
        </p:txBody>
      </p:sp>
    </p:spTree>
    <p:extLst>
      <p:ext uri="{BB962C8B-B14F-4D97-AF65-F5344CB8AC3E}">
        <p14:creationId xmlns:p14="http://schemas.microsoft.com/office/powerpoint/2010/main" val="3866069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2B2E5-EE7B-6A4F-A239-6615642BA258}"/>
              </a:ext>
            </a:extLst>
          </p:cNvPr>
          <p:cNvSpPr>
            <a:spLocks noGrp="1"/>
          </p:cNvSpPr>
          <p:nvPr>
            <p:ph type="title"/>
          </p:nvPr>
        </p:nvSpPr>
        <p:spPr/>
        <p:txBody>
          <a:bodyPr/>
          <a:lstStyle/>
          <a:p>
            <a:r>
              <a:rPr lang="en-US" altLang="zh-CN" dirty="0">
                <a:solidFill>
                  <a:prstClr val="black"/>
                </a:solidFill>
              </a:rPr>
              <a:t>Challenge</a:t>
            </a:r>
            <a:r>
              <a:rPr lang="zh-CN" altLang="en-US" dirty="0">
                <a:solidFill>
                  <a:prstClr val="black"/>
                </a:solidFill>
              </a:rPr>
              <a:t> </a:t>
            </a:r>
            <a:r>
              <a:rPr lang="en-US" altLang="zh-CN" dirty="0">
                <a:solidFill>
                  <a:prstClr val="black"/>
                </a:solidFill>
              </a:rPr>
              <a:t>1:</a:t>
            </a:r>
            <a:r>
              <a:rPr lang="zh-CN" altLang="en-US" dirty="0">
                <a:solidFill>
                  <a:prstClr val="black"/>
                </a:solidFill>
              </a:rPr>
              <a:t> </a:t>
            </a:r>
            <a:r>
              <a:rPr lang="en-US" altLang="zh-CN" dirty="0">
                <a:solidFill>
                  <a:prstClr val="black"/>
                </a:solidFill>
              </a:rPr>
              <a:t>How</a:t>
            </a:r>
            <a:r>
              <a:rPr lang="zh-CN" altLang="en-US" dirty="0">
                <a:solidFill>
                  <a:prstClr val="black"/>
                </a:solidFill>
              </a:rPr>
              <a:t> </a:t>
            </a:r>
            <a:r>
              <a:rPr lang="en-US" altLang="zh-CN" dirty="0">
                <a:solidFill>
                  <a:prstClr val="black"/>
                </a:solidFill>
              </a:rPr>
              <a:t>to</a:t>
            </a:r>
            <a:r>
              <a:rPr lang="zh-CN" altLang="en-US" dirty="0">
                <a:solidFill>
                  <a:prstClr val="black"/>
                </a:solidFill>
              </a:rPr>
              <a:t> </a:t>
            </a:r>
            <a:r>
              <a:rPr lang="en-US" altLang="zh-CN" dirty="0">
                <a:solidFill>
                  <a:prstClr val="black"/>
                </a:solidFill>
              </a:rPr>
              <a:t>trade</a:t>
            </a:r>
            <a:r>
              <a:rPr lang="zh-CN" altLang="en-US" dirty="0">
                <a:solidFill>
                  <a:prstClr val="black"/>
                </a:solidFill>
              </a:rPr>
              <a:t> </a:t>
            </a:r>
            <a:r>
              <a:rPr lang="en-US" altLang="zh-CN" dirty="0">
                <a:solidFill>
                  <a:prstClr val="black"/>
                </a:solidFill>
              </a:rPr>
              <a:t>off</a:t>
            </a:r>
            <a:r>
              <a:rPr lang="zh-CN" altLang="en-US" dirty="0">
                <a:solidFill>
                  <a:prstClr val="black"/>
                </a:solidFill>
              </a:rPr>
              <a:t> </a:t>
            </a:r>
            <a:r>
              <a:rPr lang="en-US" altLang="zh-CN" dirty="0">
                <a:solidFill>
                  <a:prstClr val="black"/>
                </a:solidFill>
              </a:rPr>
              <a:t>between</a:t>
            </a:r>
            <a:r>
              <a:rPr lang="zh-CN" altLang="en-US" dirty="0">
                <a:solidFill>
                  <a:prstClr val="black"/>
                </a:solidFill>
              </a:rPr>
              <a:t> </a:t>
            </a:r>
            <a:br>
              <a:rPr lang="en-US" altLang="zh-CN" dirty="0">
                <a:solidFill>
                  <a:prstClr val="black"/>
                </a:solidFill>
              </a:rPr>
            </a:br>
            <a:r>
              <a:rPr lang="en-US" altLang="zh-CN" dirty="0">
                <a:solidFill>
                  <a:prstClr val="black"/>
                </a:solidFill>
              </a:rPr>
              <a:t>optimality</a:t>
            </a:r>
            <a:r>
              <a:rPr lang="zh-CN" altLang="en-US" dirty="0">
                <a:solidFill>
                  <a:prstClr val="black"/>
                </a:solidFill>
              </a:rPr>
              <a:t> </a:t>
            </a:r>
            <a:r>
              <a:rPr lang="en-US" altLang="zh-CN" dirty="0">
                <a:solidFill>
                  <a:prstClr val="black"/>
                </a:solidFill>
              </a:rPr>
              <a:t>and</a:t>
            </a:r>
            <a:r>
              <a:rPr lang="zh-CN" altLang="en-US" dirty="0">
                <a:solidFill>
                  <a:prstClr val="black"/>
                </a:solidFill>
              </a:rPr>
              <a:t> </a:t>
            </a:r>
            <a:r>
              <a:rPr lang="en-US" altLang="zh-CN" dirty="0">
                <a:solidFill>
                  <a:prstClr val="black"/>
                </a:solidFill>
              </a:rPr>
              <a:t>tractability</a:t>
            </a:r>
            <a:r>
              <a:rPr lang="zh-CN" altLang="en-US" dirty="0">
                <a:solidFill>
                  <a:prstClr val="black"/>
                </a:solidFill>
              </a:rPr>
              <a:t> </a:t>
            </a:r>
            <a:endParaRPr lang="en-US" dirty="0"/>
          </a:p>
        </p:txBody>
      </p:sp>
      <p:sp>
        <p:nvSpPr>
          <p:cNvPr id="3" name="Content Placeholder 2">
            <a:extLst>
              <a:ext uri="{FF2B5EF4-FFF2-40B4-BE49-F238E27FC236}">
                <a16:creationId xmlns:a16="http://schemas.microsoft.com/office/drawing/2014/main" id="{0B74C77E-C73C-C94A-91C9-FE38D75A596D}"/>
              </a:ext>
            </a:extLst>
          </p:cNvPr>
          <p:cNvSpPr>
            <a:spLocks noGrp="1"/>
          </p:cNvSpPr>
          <p:nvPr>
            <p:ph idx="1"/>
          </p:nvPr>
        </p:nvSpPr>
        <p:spPr/>
        <p:txBody>
          <a:bodyPr/>
          <a:lstStyle/>
          <a:p>
            <a:r>
              <a:rPr lang="en-US" altLang="zh-CN" dirty="0"/>
              <a:t>Solution:</a:t>
            </a:r>
            <a:r>
              <a:rPr lang="zh-CN" altLang="en-US" dirty="0"/>
              <a:t> </a:t>
            </a:r>
            <a:r>
              <a:rPr lang="en-US" altLang="zh-CN" dirty="0"/>
              <a:t>two-stage</a:t>
            </a:r>
            <a:r>
              <a:rPr lang="zh-CN" altLang="en-US" dirty="0"/>
              <a:t> </a:t>
            </a:r>
            <a:r>
              <a:rPr lang="en-US" altLang="zh-CN" dirty="0"/>
              <a:t>hybrid</a:t>
            </a:r>
            <a:r>
              <a:rPr lang="zh-CN" altLang="en-US" dirty="0"/>
              <a:t> </a:t>
            </a:r>
            <a:r>
              <a:rPr lang="en-US" altLang="zh-CN" dirty="0"/>
              <a:t>approach</a:t>
            </a:r>
            <a:endParaRPr lang="en-US" dirty="0"/>
          </a:p>
        </p:txBody>
      </p:sp>
      <p:sp>
        <p:nvSpPr>
          <p:cNvPr id="4" name="Slide Number Placeholder 3">
            <a:extLst>
              <a:ext uri="{FF2B5EF4-FFF2-40B4-BE49-F238E27FC236}">
                <a16:creationId xmlns:a16="http://schemas.microsoft.com/office/drawing/2014/main" id="{4C5945BA-A995-8849-A1CA-F97E617DA7B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5ADCCA8F-053F-6D4F-A84B-1CCAED4CEC82}"/>
              </a:ext>
            </a:extLst>
          </p:cNvPr>
          <p:cNvSpPr txBox="1"/>
          <p:nvPr/>
        </p:nvSpPr>
        <p:spPr>
          <a:xfrm>
            <a:off x="4330989" y="2795667"/>
            <a:ext cx="155683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a:ea typeface="黑体" panose="02010609060101010101" pitchFamily="49" charset="-122"/>
                <a:cs typeface="+mn-cs"/>
              </a:rPr>
              <a:t>s</a:t>
            </a: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earch</a:t>
            </a:r>
            <a:r>
              <a:rPr kumimoji="0" lang="zh-CN" altLang="en-US" sz="1800" b="0" i="0" u="none" strike="noStrike" kern="1200" cap="none" spc="0" normalizeH="0" baseline="0" noProof="0" dirty="0">
                <a:ln>
                  <a:noFill/>
                </a:ln>
                <a:solidFill>
                  <a:srgbClr val="000000"/>
                </a:solidFill>
                <a:effectLst/>
                <a:uLnTx/>
                <a:uFillTx/>
                <a:latin typeface="Arial" panose="020B0604020202020204"/>
                <a:ea typeface="黑体" panose="02010609060101010101" pitchFamily="49" charset="-122"/>
                <a:cs typeface="+mn-cs"/>
              </a:rPr>
              <a:t> </a:t>
            </a:r>
            <a:r>
              <a:rPr kumimoji="0" lang="en-US" altLang="zh-CN" sz="1800" b="0" i="0" u="none" strike="noStrike" kern="1200" cap="none" spc="0" normalizeH="0" baseline="0" noProof="0" dirty="0">
                <a:ln>
                  <a:noFill/>
                </a:ln>
                <a:solidFill>
                  <a:srgbClr val="000000"/>
                </a:solidFill>
                <a:effectLst/>
                <a:uLnTx/>
                <a:uFillTx/>
                <a:latin typeface="Arial" panose="020B0604020202020204"/>
                <a:ea typeface="黑体" panose="02010609060101010101" pitchFamily="49" charset="-122"/>
                <a:cs typeface="+mn-cs"/>
              </a:rPr>
              <a:t>space</a:t>
            </a:r>
            <a:endPar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19" name="Oval 18">
            <a:extLst>
              <a:ext uri="{FF2B5EF4-FFF2-40B4-BE49-F238E27FC236}">
                <a16:creationId xmlns:a16="http://schemas.microsoft.com/office/drawing/2014/main" id="{79719735-0955-8D4E-8387-CD0958708651}"/>
              </a:ext>
            </a:extLst>
          </p:cNvPr>
          <p:cNvSpPr/>
          <p:nvPr/>
        </p:nvSpPr>
        <p:spPr>
          <a:xfrm>
            <a:off x="2567141" y="2756776"/>
            <a:ext cx="5356208" cy="2764971"/>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20" name="TextBox 19">
            <a:extLst>
              <a:ext uri="{FF2B5EF4-FFF2-40B4-BE49-F238E27FC236}">
                <a16:creationId xmlns:a16="http://schemas.microsoft.com/office/drawing/2014/main" id="{31BC9778-C14F-6946-B8DA-26ED9F28AD32}"/>
              </a:ext>
            </a:extLst>
          </p:cNvPr>
          <p:cNvSpPr txBox="1"/>
          <p:nvPr/>
        </p:nvSpPr>
        <p:spPr>
          <a:xfrm>
            <a:off x="4422385" y="3637881"/>
            <a:ext cx="92845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a:ea typeface="黑体" panose="02010609060101010101" pitchFamily="49" charset="-122"/>
                <a:cs typeface="+mn-cs"/>
              </a:rPr>
              <a:t>optimal</a:t>
            </a:r>
            <a:endPar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21" name="Oval 20">
            <a:extLst>
              <a:ext uri="{FF2B5EF4-FFF2-40B4-BE49-F238E27FC236}">
                <a16:creationId xmlns:a16="http://schemas.microsoft.com/office/drawing/2014/main" id="{E2BBBDE8-886D-DA42-B73F-6ACAF5E799B5}"/>
              </a:ext>
            </a:extLst>
          </p:cNvPr>
          <p:cNvSpPr>
            <a:spLocks noChangeAspect="1"/>
          </p:cNvSpPr>
          <p:nvPr/>
        </p:nvSpPr>
        <p:spPr>
          <a:xfrm>
            <a:off x="4755330" y="3994959"/>
            <a:ext cx="109728" cy="109728"/>
          </a:xfrm>
          <a:prstGeom prst="ellipse">
            <a:avLst/>
          </a:prstGeom>
          <a:solidFill>
            <a:srgbClr val="0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22" name="Oval 21">
            <a:extLst>
              <a:ext uri="{FF2B5EF4-FFF2-40B4-BE49-F238E27FC236}">
                <a16:creationId xmlns:a16="http://schemas.microsoft.com/office/drawing/2014/main" id="{BE49B8C7-8490-F949-BD16-40CCFF1A26E1}"/>
              </a:ext>
            </a:extLst>
          </p:cNvPr>
          <p:cNvSpPr>
            <a:spLocks noChangeAspect="1"/>
          </p:cNvSpPr>
          <p:nvPr/>
        </p:nvSpPr>
        <p:spPr>
          <a:xfrm>
            <a:off x="5544383" y="4294329"/>
            <a:ext cx="109728" cy="109728"/>
          </a:xfrm>
          <a:prstGeom prst="ellipse">
            <a:avLst/>
          </a:prstGeom>
          <a:solidFill>
            <a:srgbClr val="00000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23" name="TextBox 22">
            <a:extLst>
              <a:ext uri="{FF2B5EF4-FFF2-40B4-BE49-F238E27FC236}">
                <a16:creationId xmlns:a16="http://schemas.microsoft.com/office/drawing/2014/main" id="{734DD113-6354-5945-9609-8ABCAE635EFC}"/>
              </a:ext>
            </a:extLst>
          </p:cNvPr>
          <p:cNvSpPr txBox="1"/>
          <p:nvPr/>
        </p:nvSpPr>
        <p:spPr>
          <a:xfrm>
            <a:off x="5408207" y="4372173"/>
            <a:ext cx="47961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a:ea typeface="黑体" panose="02010609060101010101" pitchFamily="49" charset="-122"/>
                <a:cs typeface="+mn-cs"/>
              </a:rPr>
              <a:t>RL</a:t>
            </a:r>
            <a:endPar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24" name="Oval 23">
            <a:extLst>
              <a:ext uri="{FF2B5EF4-FFF2-40B4-BE49-F238E27FC236}">
                <a16:creationId xmlns:a16="http://schemas.microsoft.com/office/drawing/2014/main" id="{9B8A52FC-9462-894C-B21A-79BA782F327D}"/>
              </a:ext>
            </a:extLst>
          </p:cNvPr>
          <p:cNvSpPr>
            <a:spLocks noChangeAspect="1"/>
          </p:cNvSpPr>
          <p:nvPr/>
        </p:nvSpPr>
        <p:spPr>
          <a:xfrm>
            <a:off x="4913447" y="3995171"/>
            <a:ext cx="1371600" cy="708044"/>
          </a:xfrm>
          <a:prstGeom prst="ellipse">
            <a:avLst/>
          </a:prstGeom>
          <a:noFill/>
          <a:ln w="28575" cap="flat" cmpd="sng" algn="ctr">
            <a:solidFill>
              <a:srgbClr val="C00000"/>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25" name="Oval 24">
            <a:extLst>
              <a:ext uri="{FF2B5EF4-FFF2-40B4-BE49-F238E27FC236}">
                <a16:creationId xmlns:a16="http://schemas.microsoft.com/office/drawing/2014/main" id="{B0762DDD-3765-074D-9C84-6AE58703CC89}"/>
              </a:ext>
            </a:extLst>
          </p:cNvPr>
          <p:cNvSpPr>
            <a:spLocks noChangeAspect="1"/>
          </p:cNvSpPr>
          <p:nvPr/>
        </p:nvSpPr>
        <p:spPr>
          <a:xfrm>
            <a:off x="3786776" y="3413563"/>
            <a:ext cx="3624943" cy="1871260"/>
          </a:xfrm>
          <a:prstGeom prst="ellipse">
            <a:avLst/>
          </a:prstGeom>
          <a:noFill/>
          <a:ln w="28575"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a:ea typeface="+mn-ea"/>
              <a:cs typeface="+mn-cs"/>
            </a:endParaRPr>
          </a:p>
        </p:txBody>
      </p:sp>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734FB7FD-90A5-4C49-855E-E51B2CA79F67}"/>
                  </a:ext>
                </a:extLst>
              </p:cNvPr>
              <p:cNvSpPr txBox="1"/>
              <p:nvPr/>
            </p:nvSpPr>
            <p:spPr>
              <a:xfrm>
                <a:off x="5702302" y="4052443"/>
                <a:ext cx="54957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2000" b="1" i="1" u="none" strike="noStrike" kern="1200" cap="none" spc="0" normalizeH="0" baseline="0" noProof="0" smtClean="0">
                              <a:ln>
                                <a:noFill/>
                              </a:ln>
                              <a:solidFill>
                                <a:srgbClr val="C00000"/>
                              </a:solidFill>
                              <a:effectLst/>
                              <a:uLnTx/>
                              <a:uFillTx/>
                              <a:latin typeface="Cambria Math" panose="02040503050406030204" pitchFamily="18" charset="0"/>
                              <a:ea typeface="+mn-ea"/>
                              <a:cs typeface="+mn-cs"/>
                            </a:rPr>
                          </m:ctrlPr>
                        </m:sSubPr>
                        <m:e>
                          <m:r>
                            <a:rPr kumimoji="0" lang="zh-CN" altLang="en-US" sz="2000" b="1" i="1" u="none" strike="noStrike" kern="1200" cap="none" spc="0" normalizeH="0" baseline="0" noProof="0" smtClean="0">
                              <a:ln>
                                <a:noFill/>
                              </a:ln>
                              <a:solidFill>
                                <a:srgbClr val="C00000"/>
                              </a:solidFill>
                              <a:effectLst/>
                              <a:uLnTx/>
                              <a:uFillTx/>
                              <a:latin typeface="Cambria Math" panose="02040503050406030204" pitchFamily="18" charset="0"/>
                              <a:cs typeface="+mn-cs"/>
                            </a:rPr>
                            <m:t>𝜶</m:t>
                          </m:r>
                        </m:e>
                        <m:sub>
                          <m:r>
                            <a:rPr kumimoji="0" lang="en-US" altLang="zh-CN" sz="2000" b="1" i="1" u="none" strike="noStrike" kern="1200" cap="none" spc="0" normalizeH="0" baseline="0" noProof="0" smtClean="0">
                              <a:ln>
                                <a:noFill/>
                              </a:ln>
                              <a:solidFill>
                                <a:srgbClr val="C00000"/>
                              </a:solidFill>
                              <a:effectLst/>
                              <a:uLnTx/>
                              <a:uFillTx/>
                              <a:latin typeface="Cambria Math" panose="02040503050406030204" pitchFamily="18" charset="0"/>
                              <a:cs typeface="+mn-cs"/>
                            </a:rPr>
                            <m:t>𝟏</m:t>
                          </m:r>
                        </m:sub>
                      </m:sSub>
                    </m:oMath>
                  </m:oMathPara>
                </a14:m>
                <a:endParaRPr kumimoji="0" lang="en-US" sz="2000" b="1" i="0" u="none" strike="noStrike" kern="1200" cap="none" spc="0" normalizeH="0" baseline="0" noProof="0" dirty="0">
                  <a:ln>
                    <a:noFill/>
                  </a:ln>
                  <a:solidFill>
                    <a:srgbClr val="C00000"/>
                  </a:solidFill>
                  <a:effectLst/>
                  <a:uLnTx/>
                  <a:uFillTx/>
                  <a:latin typeface="Arial" panose="020B0604020202020204"/>
                  <a:ea typeface="+mn-ea"/>
                  <a:cs typeface="+mn-cs"/>
                </a:endParaRPr>
              </a:p>
            </p:txBody>
          </p:sp>
        </mc:Choice>
        <mc:Fallback xmlns="">
          <p:sp>
            <p:nvSpPr>
              <p:cNvPr id="26" name="TextBox 25">
                <a:extLst>
                  <a:ext uri="{FF2B5EF4-FFF2-40B4-BE49-F238E27FC236}">
                    <a16:creationId xmlns:a16="http://schemas.microsoft.com/office/drawing/2014/main" id="{734FB7FD-90A5-4C49-855E-E51B2CA79F67}"/>
                  </a:ext>
                </a:extLst>
              </p:cNvPr>
              <p:cNvSpPr txBox="1">
                <a:spLocks noRot="1" noChangeAspect="1" noMove="1" noResize="1" noEditPoints="1" noAdjustHandles="1" noChangeArrowheads="1" noChangeShapeType="1" noTextEdit="1"/>
              </p:cNvSpPr>
              <p:nvPr/>
            </p:nvSpPr>
            <p:spPr>
              <a:xfrm>
                <a:off x="5702302" y="4052443"/>
                <a:ext cx="549574" cy="40011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11174F7E-D124-C24D-8FA6-C7FAF8F3CEF6}"/>
                  </a:ext>
                </a:extLst>
              </p:cNvPr>
              <p:cNvSpPr txBox="1"/>
              <p:nvPr/>
            </p:nvSpPr>
            <p:spPr>
              <a:xfrm>
                <a:off x="4544853" y="4675897"/>
                <a:ext cx="54957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kumimoji="0" lang="en-US" sz="2000" b="1" i="1" u="none" strike="noStrike" kern="1200" cap="none" spc="0" normalizeH="0" baseline="0" noProof="0" smtClean="0">
                              <a:ln>
                                <a:noFill/>
                              </a:ln>
                              <a:solidFill>
                                <a:srgbClr val="4472C4"/>
                              </a:solidFill>
                              <a:effectLst/>
                              <a:uLnTx/>
                              <a:uFillTx/>
                              <a:latin typeface="Cambria Math" panose="02040503050406030204" pitchFamily="18" charset="0"/>
                              <a:ea typeface="+mn-ea"/>
                              <a:cs typeface="+mn-cs"/>
                            </a:rPr>
                          </m:ctrlPr>
                        </m:sSubPr>
                        <m:e>
                          <m:r>
                            <a:rPr kumimoji="0" lang="en-US" sz="2000" b="1" i="1" u="none" strike="noStrike" kern="1200" cap="none" spc="0" normalizeH="0" baseline="0" noProof="0">
                              <a:ln>
                                <a:noFill/>
                              </a:ln>
                              <a:solidFill>
                                <a:srgbClr val="4472C4"/>
                              </a:solidFill>
                              <a:effectLst/>
                              <a:uLnTx/>
                              <a:uFillTx/>
                              <a:latin typeface="Cambria Math" panose="02040503050406030204" pitchFamily="18" charset="0"/>
                              <a:ea typeface="+mn-ea"/>
                              <a:cs typeface="+mn-cs"/>
                            </a:rPr>
                            <m:t>𝜶</m:t>
                          </m:r>
                        </m:e>
                        <m:sub>
                          <m:r>
                            <a:rPr kumimoji="0" lang="en-US" altLang="zh-CN" sz="2000" b="1" i="1" u="none" strike="noStrike" kern="1200" cap="none" spc="0" normalizeH="0" baseline="0" noProof="0" smtClean="0">
                              <a:ln>
                                <a:noFill/>
                              </a:ln>
                              <a:solidFill>
                                <a:srgbClr val="4472C4"/>
                              </a:solidFill>
                              <a:effectLst/>
                              <a:uLnTx/>
                              <a:uFillTx/>
                              <a:latin typeface="Cambria Math" panose="02040503050406030204" pitchFamily="18" charset="0"/>
                              <a:cs typeface="+mn-cs"/>
                            </a:rPr>
                            <m:t>𝟐</m:t>
                          </m:r>
                        </m:sub>
                      </m:sSub>
                    </m:oMath>
                  </m:oMathPara>
                </a14:m>
                <a:endParaRPr kumimoji="0" lang="en-US" sz="2000" b="1" i="0" u="none" strike="noStrike" kern="1200" cap="none" spc="0" normalizeH="0" baseline="0" noProof="0" dirty="0">
                  <a:ln>
                    <a:noFill/>
                  </a:ln>
                  <a:solidFill>
                    <a:srgbClr val="4472C4"/>
                  </a:solidFill>
                  <a:effectLst/>
                  <a:uLnTx/>
                  <a:uFillTx/>
                  <a:latin typeface="Arial" panose="020B0604020202020204"/>
                  <a:ea typeface="+mn-ea"/>
                  <a:cs typeface="+mn-cs"/>
                </a:endParaRPr>
              </a:p>
            </p:txBody>
          </p:sp>
        </mc:Choice>
        <mc:Fallback xmlns="">
          <p:sp>
            <p:nvSpPr>
              <p:cNvPr id="27" name="TextBox 26">
                <a:extLst>
                  <a:ext uri="{FF2B5EF4-FFF2-40B4-BE49-F238E27FC236}">
                    <a16:creationId xmlns:a16="http://schemas.microsoft.com/office/drawing/2014/main" id="{11174F7E-D124-C24D-8FA6-C7FAF8F3CEF6}"/>
                  </a:ext>
                </a:extLst>
              </p:cNvPr>
              <p:cNvSpPr txBox="1">
                <a:spLocks noRot="1" noChangeAspect="1" noMove="1" noResize="1" noEditPoints="1" noAdjustHandles="1" noChangeArrowheads="1" noChangeShapeType="1" noTextEdit="1"/>
              </p:cNvSpPr>
              <p:nvPr/>
            </p:nvSpPr>
            <p:spPr>
              <a:xfrm>
                <a:off x="4544853" y="4675897"/>
                <a:ext cx="549574" cy="400110"/>
              </a:xfrm>
              <a:prstGeom prst="rect">
                <a:avLst/>
              </a:prstGeom>
              <a:blipFill>
                <a:blip r:embed="rId4"/>
                <a:stretch>
                  <a:fillRect/>
                </a:stretch>
              </a:blipFill>
            </p:spPr>
            <p:txBody>
              <a:bodyPr/>
              <a:lstStyle/>
              <a:p>
                <a:r>
                  <a:rPr lang="en-US">
                    <a:noFill/>
                  </a:rPr>
                  <a:t> </a:t>
                </a:r>
              </a:p>
            </p:txBody>
          </p:sp>
        </mc:Fallback>
      </mc:AlternateContent>
      <p:cxnSp>
        <p:nvCxnSpPr>
          <p:cNvPr id="28" name="Straight Arrow Connector 27">
            <a:extLst>
              <a:ext uri="{FF2B5EF4-FFF2-40B4-BE49-F238E27FC236}">
                <a16:creationId xmlns:a16="http://schemas.microsoft.com/office/drawing/2014/main" id="{720943F8-7210-1F4C-9DF3-9823B6D0BACA}"/>
              </a:ext>
            </a:extLst>
          </p:cNvPr>
          <p:cNvCxnSpPr>
            <a:stCxn id="22" idx="0"/>
          </p:cNvCxnSpPr>
          <p:nvPr/>
        </p:nvCxnSpPr>
        <p:spPr>
          <a:xfrm flipV="1">
            <a:off x="5599247" y="4049823"/>
            <a:ext cx="288578" cy="244506"/>
          </a:xfrm>
          <a:prstGeom prst="straightConnector1">
            <a:avLst/>
          </a:prstGeom>
          <a:noFill/>
          <a:ln w="28575" cap="flat" cmpd="sng" algn="ctr">
            <a:solidFill>
              <a:srgbClr val="C00000"/>
            </a:solidFill>
            <a:prstDash val="solid"/>
            <a:miter lim="800000"/>
            <a:headEnd type="triangle"/>
            <a:tailEnd type="triangle"/>
          </a:ln>
          <a:effectLst/>
        </p:spPr>
      </p:cxnSp>
      <p:cxnSp>
        <p:nvCxnSpPr>
          <p:cNvPr id="29" name="Straight Arrow Connector 28">
            <a:extLst>
              <a:ext uri="{FF2B5EF4-FFF2-40B4-BE49-F238E27FC236}">
                <a16:creationId xmlns:a16="http://schemas.microsoft.com/office/drawing/2014/main" id="{F956A1E1-4F71-2D4D-BB35-8FD1BF21C9D5}"/>
              </a:ext>
            </a:extLst>
          </p:cNvPr>
          <p:cNvCxnSpPr>
            <a:cxnSpLocks/>
          </p:cNvCxnSpPr>
          <p:nvPr/>
        </p:nvCxnSpPr>
        <p:spPr>
          <a:xfrm flipV="1">
            <a:off x="4186700" y="4349193"/>
            <a:ext cx="1357683" cy="598528"/>
          </a:xfrm>
          <a:prstGeom prst="straightConnector1">
            <a:avLst/>
          </a:prstGeom>
          <a:noFill/>
          <a:ln w="28575" cap="flat" cmpd="sng" algn="ctr">
            <a:solidFill>
              <a:srgbClr val="4472C4"/>
            </a:solidFill>
            <a:prstDash val="solid"/>
            <a:miter lim="800000"/>
            <a:headEnd type="triangle"/>
            <a:tailEnd type="triangle"/>
          </a:ln>
          <a:effectLst/>
        </p:spPr>
      </p:cxnSp>
    </p:spTree>
    <p:extLst>
      <p:ext uri="{BB962C8B-B14F-4D97-AF65-F5344CB8AC3E}">
        <p14:creationId xmlns:p14="http://schemas.microsoft.com/office/powerpoint/2010/main" val="856713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animBg="1"/>
      <p:bldP spid="20" grpId="0"/>
      <p:bldP spid="21" grpId="0" animBg="1"/>
      <p:bldP spid="22" grpId="0" animBg="1"/>
      <p:bldP spid="23" grpId="0"/>
      <p:bldP spid="24" grpId="0" animBg="1"/>
      <p:bldP spid="25" grpId="0" animBg="1"/>
      <p:bldP spid="26" grpId="0"/>
      <p:bldP spid="2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DF035-9854-7B4E-84BF-384BFAA6EC75}"/>
              </a:ext>
            </a:extLst>
          </p:cNvPr>
          <p:cNvSpPr>
            <a:spLocks noGrp="1"/>
          </p:cNvSpPr>
          <p:nvPr>
            <p:ph type="title"/>
          </p:nvPr>
        </p:nvSpPr>
        <p:spPr/>
        <p:txBody>
          <a:bodyPr/>
          <a:lstStyle/>
          <a:p>
            <a:r>
              <a:rPr lang="en-US" altLang="zh-CN" dirty="0"/>
              <a:t>Challenge</a:t>
            </a:r>
            <a:r>
              <a:rPr lang="zh-CN" altLang="en-US" dirty="0"/>
              <a:t> </a:t>
            </a:r>
            <a:r>
              <a:rPr lang="en-US" altLang="zh-CN" dirty="0"/>
              <a:t>2:</a:t>
            </a:r>
            <a:r>
              <a:rPr lang="zh-CN" altLang="en-US" dirty="0"/>
              <a:t> </a:t>
            </a:r>
            <a:r>
              <a:rPr lang="en-US" altLang="zh-CN" dirty="0"/>
              <a:t>How</a:t>
            </a:r>
            <a:r>
              <a:rPr lang="zh-CN" altLang="en-US" dirty="0"/>
              <a:t> </a:t>
            </a:r>
            <a:r>
              <a:rPr lang="en-US" altLang="zh-CN" dirty="0"/>
              <a:t>to</a:t>
            </a:r>
            <a:r>
              <a:rPr lang="zh-CN" altLang="en-US" dirty="0"/>
              <a:t> </a:t>
            </a:r>
            <a:r>
              <a:rPr lang="en-US" altLang="zh-CN" dirty="0"/>
              <a:t>design</a:t>
            </a:r>
            <a:r>
              <a:rPr lang="zh-CN" altLang="en-US" dirty="0"/>
              <a:t> </a:t>
            </a:r>
            <a:r>
              <a:rPr lang="en-US" altLang="zh-CN" dirty="0"/>
              <a:t>RL</a:t>
            </a:r>
            <a:r>
              <a:rPr lang="zh-CN" altLang="en-US" dirty="0"/>
              <a:t> </a:t>
            </a:r>
            <a:r>
              <a:rPr lang="en-US" altLang="zh-CN" dirty="0"/>
              <a:t>training</a:t>
            </a:r>
            <a:r>
              <a:rPr lang="zh-CN" altLang="en-US" dirty="0"/>
              <a:t> </a:t>
            </a:r>
            <a:r>
              <a:rPr lang="en-US" altLang="zh-CN" dirty="0"/>
              <a:t>process</a:t>
            </a:r>
            <a:endParaRPr lang="en-US" dirty="0"/>
          </a:p>
        </p:txBody>
      </p:sp>
      <p:sp>
        <p:nvSpPr>
          <p:cNvPr id="4" name="Slide Number Placeholder 3">
            <a:extLst>
              <a:ext uri="{FF2B5EF4-FFF2-40B4-BE49-F238E27FC236}">
                <a16:creationId xmlns:a16="http://schemas.microsoft.com/office/drawing/2014/main" id="{3EA5B6E3-8108-FB4A-A34A-998DCC57F83A}"/>
              </a:ext>
            </a:extLst>
          </p:cNvPr>
          <p:cNvSpPr>
            <a:spLocks noGrp="1"/>
          </p:cNvSpPr>
          <p:nvPr>
            <p:ph type="sldNum" sz="quarter" idx="12"/>
          </p:nvPr>
        </p:nvSpPr>
        <p:spPr/>
        <p:txBody>
          <a:bodyPr/>
          <a:lstStyle/>
          <a:p>
            <a:fld id="{49DF74E4-2C59-5848-A8B8-DF6A3188A570}" type="slidenum">
              <a:rPr lang="en-US" smtClean="0"/>
              <a:pPr/>
              <a:t>15</a:t>
            </a:fld>
            <a:endParaRPr lang="en-US" dirty="0"/>
          </a:p>
        </p:txBody>
      </p:sp>
      <p:pic>
        <p:nvPicPr>
          <p:cNvPr id="9" name="Picture 8">
            <a:extLst>
              <a:ext uri="{FF2B5EF4-FFF2-40B4-BE49-F238E27FC236}">
                <a16:creationId xmlns:a16="http://schemas.microsoft.com/office/drawing/2014/main" id="{7E634B0B-790B-5D46-94A4-283729C29D4B}"/>
              </a:ext>
            </a:extLst>
          </p:cNvPr>
          <p:cNvPicPr>
            <a:picLocks noChangeAspect="1"/>
          </p:cNvPicPr>
          <p:nvPr/>
        </p:nvPicPr>
        <p:blipFill>
          <a:blip r:embed="rId3"/>
          <a:stretch>
            <a:fillRect/>
          </a:stretch>
        </p:blipFill>
        <p:spPr>
          <a:xfrm>
            <a:off x="1803400" y="2131219"/>
            <a:ext cx="7861300" cy="1892300"/>
          </a:xfrm>
          <a:prstGeom prst="rect">
            <a:avLst/>
          </a:prstGeom>
        </p:spPr>
      </p:pic>
    </p:spTree>
    <p:extLst>
      <p:ext uri="{BB962C8B-B14F-4D97-AF65-F5344CB8AC3E}">
        <p14:creationId xmlns:p14="http://schemas.microsoft.com/office/powerpoint/2010/main" val="30207641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DF035-9854-7B4E-84BF-384BFAA6EC75}"/>
              </a:ext>
            </a:extLst>
          </p:cNvPr>
          <p:cNvSpPr>
            <a:spLocks noGrp="1"/>
          </p:cNvSpPr>
          <p:nvPr>
            <p:ph type="title"/>
          </p:nvPr>
        </p:nvSpPr>
        <p:spPr/>
        <p:txBody>
          <a:bodyPr/>
          <a:lstStyle/>
          <a:p>
            <a:r>
              <a:rPr lang="en-US" altLang="zh-CN" dirty="0"/>
              <a:t>Challenge</a:t>
            </a:r>
            <a:r>
              <a:rPr lang="zh-CN" altLang="en-US" dirty="0"/>
              <a:t> </a:t>
            </a:r>
            <a:r>
              <a:rPr lang="en-US" altLang="zh-CN" dirty="0"/>
              <a:t>2:</a:t>
            </a:r>
            <a:r>
              <a:rPr lang="zh-CN" altLang="en-US" dirty="0"/>
              <a:t> </a:t>
            </a:r>
            <a:r>
              <a:rPr lang="en-US" altLang="zh-CN" dirty="0"/>
              <a:t>How</a:t>
            </a:r>
            <a:r>
              <a:rPr lang="zh-CN" altLang="en-US" dirty="0"/>
              <a:t> </a:t>
            </a:r>
            <a:r>
              <a:rPr lang="en-US" altLang="zh-CN" dirty="0"/>
              <a:t>to</a:t>
            </a:r>
            <a:r>
              <a:rPr lang="zh-CN" altLang="en-US" dirty="0"/>
              <a:t> </a:t>
            </a:r>
            <a:r>
              <a:rPr lang="en-US" altLang="zh-CN" dirty="0"/>
              <a:t>design</a:t>
            </a:r>
            <a:r>
              <a:rPr lang="zh-CN" altLang="en-US" dirty="0"/>
              <a:t> </a:t>
            </a:r>
            <a:r>
              <a:rPr lang="en-US" altLang="zh-CN" dirty="0"/>
              <a:t>RL</a:t>
            </a:r>
            <a:r>
              <a:rPr lang="zh-CN" altLang="en-US" dirty="0"/>
              <a:t> </a:t>
            </a:r>
            <a:r>
              <a:rPr lang="en-US" altLang="zh-CN" dirty="0"/>
              <a:t>training</a:t>
            </a:r>
            <a:r>
              <a:rPr lang="zh-CN" altLang="en-US" dirty="0"/>
              <a:t> </a:t>
            </a:r>
            <a:r>
              <a:rPr lang="en-US" altLang="zh-CN" dirty="0"/>
              <a:t>process</a:t>
            </a:r>
            <a:endParaRPr lang="en-US" dirty="0"/>
          </a:p>
        </p:txBody>
      </p:sp>
      <p:sp>
        <p:nvSpPr>
          <p:cNvPr id="4" name="Slide Number Placeholder 3">
            <a:extLst>
              <a:ext uri="{FF2B5EF4-FFF2-40B4-BE49-F238E27FC236}">
                <a16:creationId xmlns:a16="http://schemas.microsoft.com/office/drawing/2014/main" id="{3EA5B6E3-8108-FB4A-A34A-998DCC57F83A}"/>
              </a:ext>
            </a:extLst>
          </p:cNvPr>
          <p:cNvSpPr>
            <a:spLocks noGrp="1"/>
          </p:cNvSpPr>
          <p:nvPr>
            <p:ph type="sldNum" sz="quarter" idx="12"/>
          </p:nvPr>
        </p:nvSpPr>
        <p:spPr/>
        <p:txBody>
          <a:bodyPr/>
          <a:lstStyle/>
          <a:p>
            <a:fld id="{49DF74E4-2C59-5848-A8B8-DF6A3188A570}" type="slidenum">
              <a:rPr lang="en-US" smtClean="0"/>
              <a:pPr/>
              <a:t>16</a:t>
            </a:fld>
            <a:endParaRPr lang="en-US" dirty="0"/>
          </a:p>
        </p:txBody>
      </p:sp>
      <p:pic>
        <p:nvPicPr>
          <p:cNvPr id="9" name="Picture 8">
            <a:extLst>
              <a:ext uri="{FF2B5EF4-FFF2-40B4-BE49-F238E27FC236}">
                <a16:creationId xmlns:a16="http://schemas.microsoft.com/office/drawing/2014/main" id="{7E634B0B-790B-5D46-94A4-283729C29D4B}"/>
              </a:ext>
            </a:extLst>
          </p:cNvPr>
          <p:cNvPicPr>
            <a:picLocks noChangeAspect="1"/>
          </p:cNvPicPr>
          <p:nvPr/>
        </p:nvPicPr>
        <p:blipFill>
          <a:blip r:embed="rId3"/>
          <a:stretch>
            <a:fillRect/>
          </a:stretch>
        </p:blipFill>
        <p:spPr>
          <a:xfrm>
            <a:off x="4645025" y="4622768"/>
            <a:ext cx="2901950" cy="698531"/>
          </a:xfrm>
          <a:prstGeom prst="rect">
            <a:avLst/>
          </a:prstGeom>
        </p:spPr>
      </p:pic>
      <p:sp>
        <p:nvSpPr>
          <p:cNvPr id="5" name="Rectangle: Rounded Corners 12">
            <a:extLst>
              <a:ext uri="{FF2B5EF4-FFF2-40B4-BE49-F238E27FC236}">
                <a16:creationId xmlns:a16="http://schemas.microsoft.com/office/drawing/2014/main" id="{C53E63A4-15CA-4D4C-B595-97F765FF9AF7}"/>
              </a:ext>
            </a:extLst>
          </p:cNvPr>
          <p:cNvSpPr/>
          <p:nvPr/>
        </p:nvSpPr>
        <p:spPr>
          <a:xfrm>
            <a:off x="2276945" y="1850749"/>
            <a:ext cx="7638110" cy="968652"/>
          </a:xfrm>
          <a:prstGeom prst="roundRect">
            <a:avLst/>
          </a:prstGeom>
          <a:ln w="5080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lvl="0" algn="ctr"/>
            <a:endParaRPr lang="en-US" altLang="zh-CN" sz="3200" b="1" dirty="0">
              <a:solidFill>
                <a:srgbClr val="000000"/>
              </a:solidFill>
              <a:latin typeface="Arial" panose="020B0604020202020204"/>
            </a:endParaRPr>
          </a:p>
          <a:p>
            <a:pPr lvl="0" algn="ct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Action</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space:</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adding</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capacity</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to</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some</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link</a:t>
            </a:r>
            <a:endParaRPr 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endParaRPr>
          </a:p>
          <a:p>
            <a:endParaRPr lang="en-US" sz="2800" dirty="0"/>
          </a:p>
        </p:txBody>
      </p:sp>
      <p:sp>
        <p:nvSpPr>
          <p:cNvPr id="6" name="Rectangle: Rounded Corners 12">
            <a:extLst>
              <a:ext uri="{FF2B5EF4-FFF2-40B4-BE49-F238E27FC236}">
                <a16:creationId xmlns:a16="http://schemas.microsoft.com/office/drawing/2014/main" id="{0D0783CB-5A12-B349-B25A-1DC1D02AA664}"/>
              </a:ext>
            </a:extLst>
          </p:cNvPr>
          <p:cNvSpPr/>
          <p:nvPr/>
        </p:nvSpPr>
        <p:spPr>
          <a:xfrm>
            <a:off x="2276945" y="3145408"/>
            <a:ext cx="7638110" cy="1151353"/>
          </a:xfrm>
          <a:prstGeom prst="roundRect">
            <a:avLst/>
          </a:prstGeom>
          <a:ln w="5080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lvl="0" algn="ctr"/>
            <a:endParaRPr lang="en-US" altLang="zh-CN" sz="3200" b="1" dirty="0">
              <a:solidFill>
                <a:srgbClr val="000000"/>
              </a:solidFill>
              <a:latin typeface="Arial" panose="020B0604020202020204"/>
            </a:endParaRPr>
          </a:p>
          <a:p>
            <a:pPr lvl="0" algn="ct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Dense</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rewards:</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the</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cost</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of</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newly</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added</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capacity</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as</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the</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intermediate</a:t>
            </a:r>
            <a:r>
              <a:rPr lang="zh-CN" alt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reward</a:t>
            </a:r>
            <a:endParaRPr lang="en-US" sz="28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endParaRPr>
          </a:p>
          <a:p>
            <a:endParaRPr lang="en-US" sz="2800" dirty="0"/>
          </a:p>
        </p:txBody>
      </p:sp>
    </p:spTree>
    <p:extLst>
      <p:ext uri="{BB962C8B-B14F-4D97-AF65-F5344CB8AC3E}">
        <p14:creationId xmlns:p14="http://schemas.microsoft.com/office/powerpoint/2010/main" val="1262668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CB95F-08AC-314A-8D6D-FCE8EA683017}"/>
              </a:ext>
            </a:extLst>
          </p:cNvPr>
          <p:cNvSpPr>
            <a:spLocks noGrp="1"/>
          </p:cNvSpPr>
          <p:nvPr>
            <p:ph type="title"/>
          </p:nvPr>
        </p:nvSpPr>
        <p:spPr/>
        <p:txBody>
          <a:bodyPr/>
          <a:lstStyle/>
          <a:p>
            <a:r>
              <a:rPr lang="en-US" altLang="zh-CN" dirty="0"/>
              <a:t>RL</a:t>
            </a:r>
            <a:r>
              <a:rPr lang="zh-CN" altLang="en-US" dirty="0"/>
              <a:t> </a:t>
            </a:r>
            <a:r>
              <a:rPr lang="en-US" altLang="zh-CN" dirty="0"/>
              <a:t>agent</a:t>
            </a:r>
            <a:r>
              <a:rPr lang="zh-CN" altLang="en-US" dirty="0"/>
              <a:t> </a:t>
            </a:r>
            <a:r>
              <a:rPr lang="en-US" altLang="zh-CN" dirty="0"/>
              <a:t>architecture</a:t>
            </a:r>
            <a:endParaRPr lang="en-US" dirty="0"/>
          </a:p>
        </p:txBody>
      </p:sp>
      <p:pic>
        <p:nvPicPr>
          <p:cNvPr id="6" name="Content Placeholder 5">
            <a:extLst>
              <a:ext uri="{FF2B5EF4-FFF2-40B4-BE49-F238E27FC236}">
                <a16:creationId xmlns:a16="http://schemas.microsoft.com/office/drawing/2014/main" id="{6382614E-2570-CF4D-855B-C924173F3F1A}"/>
              </a:ext>
            </a:extLst>
          </p:cNvPr>
          <p:cNvPicPr>
            <a:picLocks noGrp="1" noChangeAspect="1"/>
          </p:cNvPicPr>
          <p:nvPr>
            <p:ph idx="1"/>
          </p:nvPr>
        </p:nvPicPr>
        <p:blipFill>
          <a:blip r:embed="rId3"/>
          <a:stretch>
            <a:fillRect/>
          </a:stretch>
        </p:blipFill>
        <p:spPr>
          <a:xfrm>
            <a:off x="1045632" y="2005277"/>
            <a:ext cx="8727017" cy="3783140"/>
          </a:xfrm>
        </p:spPr>
      </p:pic>
      <p:sp>
        <p:nvSpPr>
          <p:cNvPr id="4" name="Slide Number Placeholder 3">
            <a:extLst>
              <a:ext uri="{FF2B5EF4-FFF2-40B4-BE49-F238E27FC236}">
                <a16:creationId xmlns:a16="http://schemas.microsoft.com/office/drawing/2014/main" id="{CD1DB44A-E36A-504E-BA38-99F782E32225}"/>
              </a:ext>
            </a:extLst>
          </p:cNvPr>
          <p:cNvSpPr>
            <a:spLocks noGrp="1"/>
          </p:cNvSpPr>
          <p:nvPr>
            <p:ph type="sldNum" sz="quarter" idx="12"/>
          </p:nvPr>
        </p:nvSpPr>
        <p:spPr/>
        <p:txBody>
          <a:bodyPr/>
          <a:lstStyle/>
          <a:p>
            <a:fld id="{49DF74E4-2C59-5848-A8B8-DF6A3188A570}" type="slidenum">
              <a:rPr lang="en-US" smtClean="0"/>
              <a:pPr/>
              <a:t>17</a:t>
            </a:fld>
            <a:endParaRPr lang="en-US" dirty="0"/>
          </a:p>
        </p:txBody>
      </p:sp>
      <p:sp>
        <p:nvSpPr>
          <p:cNvPr id="5" name="Rounded Rectangle 4">
            <a:extLst>
              <a:ext uri="{FF2B5EF4-FFF2-40B4-BE49-F238E27FC236}">
                <a16:creationId xmlns:a16="http://schemas.microsoft.com/office/drawing/2014/main" id="{F6ACC0D1-44C0-4B40-AD91-B8CBCD808674}"/>
              </a:ext>
            </a:extLst>
          </p:cNvPr>
          <p:cNvSpPr/>
          <p:nvPr/>
        </p:nvSpPr>
        <p:spPr>
          <a:xfrm>
            <a:off x="5774006" y="2178685"/>
            <a:ext cx="2086317" cy="1848192"/>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ounded Rectangle 6">
            <a:extLst>
              <a:ext uri="{FF2B5EF4-FFF2-40B4-BE49-F238E27FC236}">
                <a16:creationId xmlns:a16="http://schemas.microsoft.com/office/drawing/2014/main" id="{5FE21264-AF64-2A44-8A87-295669D88F0C}"/>
              </a:ext>
            </a:extLst>
          </p:cNvPr>
          <p:cNvSpPr/>
          <p:nvPr/>
        </p:nvSpPr>
        <p:spPr>
          <a:xfrm>
            <a:off x="5774005" y="4088380"/>
            <a:ext cx="2086317" cy="1848192"/>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5571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CB95F-08AC-314A-8D6D-FCE8EA683017}"/>
              </a:ext>
            </a:extLst>
          </p:cNvPr>
          <p:cNvSpPr>
            <a:spLocks noGrp="1"/>
          </p:cNvSpPr>
          <p:nvPr>
            <p:ph type="title"/>
          </p:nvPr>
        </p:nvSpPr>
        <p:spPr/>
        <p:txBody>
          <a:bodyPr/>
          <a:lstStyle/>
          <a:p>
            <a:r>
              <a:rPr lang="en-US" altLang="zh-CN" dirty="0"/>
              <a:t>RL</a:t>
            </a:r>
            <a:r>
              <a:rPr lang="zh-CN" altLang="en-US" dirty="0"/>
              <a:t> </a:t>
            </a:r>
            <a:r>
              <a:rPr lang="en-US" altLang="zh-CN" dirty="0"/>
              <a:t>agent</a:t>
            </a:r>
            <a:r>
              <a:rPr lang="zh-CN" altLang="en-US" dirty="0"/>
              <a:t> </a:t>
            </a:r>
            <a:r>
              <a:rPr lang="en-US" altLang="zh-CN" dirty="0"/>
              <a:t>architecture</a:t>
            </a:r>
            <a:endParaRPr lang="en-US" dirty="0"/>
          </a:p>
        </p:txBody>
      </p:sp>
      <p:pic>
        <p:nvPicPr>
          <p:cNvPr id="6" name="Content Placeholder 5">
            <a:extLst>
              <a:ext uri="{FF2B5EF4-FFF2-40B4-BE49-F238E27FC236}">
                <a16:creationId xmlns:a16="http://schemas.microsoft.com/office/drawing/2014/main" id="{6382614E-2570-CF4D-855B-C924173F3F1A}"/>
              </a:ext>
            </a:extLst>
          </p:cNvPr>
          <p:cNvPicPr>
            <a:picLocks noGrp="1" noChangeAspect="1"/>
          </p:cNvPicPr>
          <p:nvPr>
            <p:ph idx="1"/>
          </p:nvPr>
        </p:nvPicPr>
        <p:blipFill>
          <a:blip r:embed="rId3"/>
          <a:stretch>
            <a:fillRect/>
          </a:stretch>
        </p:blipFill>
        <p:spPr>
          <a:xfrm>
            <a:off x="1045632" y="2005277"/>
            <a:ext cx="8727017" cy="3783140"/>
          </a:xfrm>
        </p:spPr>
      </p:pic>
      <p:sp>
        <p:nvSpPr>
          <p:cNvPr id="4" name="Slide Number Placeholder 3">
            <a:extLst>
              <a:ext uri="{FF2B5EF4-FFF2-40B4-BE49-F238E27FC236}">
                <a16:creationId xmlns:a16="http://schemas.microsoft.com/office/drawing/2014/main" id="{CD1DB44A-E36A-504E-BA38-99F782E3222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 name="Rounded Rectangle 4">
            <a:extLst>
              <a:ext uri="{FF2B5EF4-FFF2-40B4-BE49-F238E27FC236}">
                <a16:creationId xmlns:a16="http://schemas.microsoft.com/office/drawing/2014/main" id="{F6ACC0D1-44C0-4B40-AD91-B8CBCD808674}"/>
              </a:ext>
            </a:extLst>
          </p:cNvPr>
          <p:cNvSpPr/>
          <p:nvPr/>
        </p:nvSpPr>
        <p:spPr>
          <a:xfrm>
            <a:off x="1266092" y="2899653"/>
            <a:ext cx="844062" cy="459007"/>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ounded Rectangle 7">
            <a:extLst>
              <a:ext uri="{FF2B5EF4-FFF2-40B4-BE49-F238E27FC236}">
                <a16:creationId xmlns:a16="http://schemas.microsoft.com/office/drawing/2014/main" id="{B577D6A0-FE5D-9846-8084-C26FDF8C24AD}"/>
              </a:ext>
            </a:extLst>
          </p:cNvPr>
          <p:cNvSpPr/>
          <p:nvPr/>
        </p:nvSpPr>
        <p:spPr>
          <a:xfrm>
            <a:off x="2589739" y="2425771"/>
            <a:ext cx="3213183" cy="2902367"/>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5403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D1DB44A-E36A-504E-BA38-99F782E32225}"/>
              </a:ext>
            </a:extLst>
          </p:cNvPr>
          <p:cNvSpPr>
            <a:spLocks noGrp="1"/>
          </p:cNvSpPr>
          <p:nvPr>
            <p:ph type="sldNum" sz="quarter" idx="12"/>
          </p:nvPr>
        </p:nvSpPr>
        <p:spPr/>
        <p:txBody>
          <a:bodyPr/>
          <a:lstStyle/>
          <a:p>
            <a:fld id="{49DF74E4-2C59-5848-A8B8-DF6A3188A570}" type="slidenum">
              <a:rPr lang="en-US" smtClean="0"/>
              <a:pPr/>
              <a:t>19</a:t>
            </a:fld>
            <a:endParaRPr lang="en-US" dirty="0"/>
          </a:p>
        </p:txBody>
      </p:sp>
      <p:pic>
        <p:nvPicPr>
          <p:cNvPr id="20" name="Content Placeholder 19">
            <a:extLst>
              <a:ext uri="{FF2B5EF4-FFF2-40B4-BE49-F238E27FC236}">
                <a16:creationId xmlns:a16="http://schemas.microsoft.com/office/drawing/2014/main" id="{0E4BE4B8-0D8E-2B40-B9C4-70E27327B9E6}"/>
              </a:ext>
            </a:extLst>
          </p:cNvPr>
          <p:cNvPicPr>
            <a:picLocks noGrp="1" noChangeAspect="1"/>
          </p:cNvPicPr>
          <p:nvPr>
            <p:ph idx="1"/>
          </p:nvPr>
        </p:nvPicPr>
        <p:blipFill>
          <a:blip r:embed="rId3"/>
          <a:stretch>
            <a:fillRect/>
          </a:stretch>
        </p:blipFill>
        <p:spPr>
          <a:xfrm>
            <a:off x="1037168" y="1267886"/>
            <a:ext cx="9088965" cy="4631597"/>
          </a:xfrm>
        </p:spPr>
      </p:pic>
      <p:sp>
        <p:nvSpPr>
          <p:cNvPr id="24" name="Title 1">
            <a:extLst>
              <a:ext uri="{FF2B5EF4-FFF2-40B4-BE49-F238E27FC236}">
                <a16:creationId xmlns:a16="http://schemas.microsoft.com/office/drawing/2014/main" id="{AFE28B97-D20B-DB4B-86C2-A388618E57B2}"/>
              </a:ext>
            </a:extLst>
          </p:cNvPr>
          <p:cNvSpPr>
            <a:spLocks noGrp="1"/>
          </p:cNvSpPr>
          <p:nvPr>
            <p:ph type="title"/>
          </p:nvPr>
        </p:nvSpPr>
        <p:spPr>
          <a:xfrm>
            <a:off x="838200" y="365125"/>
            <a:ext cx="10515600" cy="1325563"/>
          </a:xfrm>
        </p:spPr>
        <p:txBody>
          <a:bodyPr/>
          <a:lstStyle/>
          <a:p>
            <a:r>
              <a:rPr lang="en-US" altLang="zh-CN" dirty="0"/>
              <a:t>Challenge</a:t>
            </a:r>
            <a:r>
              <a:rPr lang="zh-CN" altLang="en-US" dirty="0"/>
              <a:t> </a:t>
            </a:r>
            <a:r>
              <a:rPr lang="en-US" altLang="zh-CN" dirty="0"/>
              <a:t>3:</a:t>
            </a:r>
            <a:r>
              <a:rPr lang="zh-CN" altLang="en-US" dirty="0"/>
              <a:t> </a:t>
            </a:r>
            <a:r>
              <a:rPr lang="en-US" altLang="zh-CN" dirty="0"/>
              <a:t>How</a:t>
            </a:r>
            <a:r>
              <a:rPr lang="zh-CN" altLang="en-US" dirty="0"/>
              <a:t> </a:t>
            </a:r>
            <a:r>
              <a:rPr lang="en-US" altLang="zh-CN" dirty="0"/>
              <a:t>to</a:t>
            </a:r>
            <a:r>
              <a:rPr lang="zh-CN" altLang="en-US" dirty="0"/>
              <a:t> </a:t>
            </a:r>
            <a:r>
              <a:rPr lang="en-US" altLang="zh-CN" dirty="0"/>
              <a:t>encode</a:t>
            </a:r>
            <a:r>
              <a:rPr lang="zh-CN" altLang="en-US" dirty="0"/>
              <a:t> </a:t>
            </a:r>
            <a:r>
              <a:rPr lang="en-US" altLang="zh-CN" dirty="0"/>
              <a:t>network</a:t>
            </a:r>
            <a:r>
              <a:rPr lang="zh-CN" altLang="en-US" dirty="0"/>
              <a:t> </a:t>
            </a:r>
            <a:r>
              <a:rPr lang="en-US" altLang="zh-CN" dirty="0"/>
              <a:t>topology</a:t>
            </a:r>
            <a:endParaRPr lang="en-US" dirty="0"/>
          </a:p>
        </p:txBody>
      </p:sp>
    </p:spTree>
    <p:extLst>
      <p:ext uri="{BB962C8B-B14F-4D97-AF65-F5344CB8AC3E}">
        <p14:creationId xmlns:p14="http://schemas.microsoft.com/office/powerpoint/2010/main" val="2771702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1C1F4BB-BA96-8446-ABC5-854AB6523A41}"/>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srgbClr val="000000">
                    <a:tint val="75000"/>
                  </a:srgbClr>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600" b="0" i="0" u="none" strike="noStrike" kern="1200" cap="none" spc="0" normalizeH="0" baseline="0" noProof="0" dirty="0">
              <a:ln>
                <a:noFill/>
              </a:ln>
              <a:solidFill>
                <a:srgbClr val="000000">
                  <a:tint val="75000"/>
                </a:srgbClr>
              </a:solidFill>
              <a:effectLst/>
              <a:uLnTx/>
              <a:uFillTx/>
              <a:latin typeface="Arial" panose="020B0604020202020204"/>
              <a:ea typeface="+mn-ea"/>
              <a:cs typeface="+mn-cs"/>
            </a:endParaRPr>
          </a:p>
        </p:txBody>
      </p:sp>
      <p:sp>
        <p:nvSpPr>
          <p:cNvPr id="55" name="Rectangle: Rounded Corners 16">
            <a:extLst>
              <a:ext uri="{FF2B5EF4-FFF2-40B4-BE49-F238E27FC236}">
                <a16:creationId xmlns:a16="http://schemas.microsoft.com/office/drawing/2014/main" id="{5EB7F60E-C02C-F141-8438-2C04D5B0D24B}"/>
              </a:ext>
            </a:extLst>
          </p:cNvPr>
          <p:cNvSpPr/>
          <p:nvPr/>
        </p:nvSpPr>
        <p:spPr>
          <a:xfrm>
            <a:off x="1480231" y="2750782"/>
            <a:ext cx="2743200" cy="1060529"/>
          </a:xfrm>
          <a:prstGeom prst="roundRect">
            <a:avLst/>
          </a:prstGeom>
          <a:solidFill>
            <a:sysClr val="window" lastClr="FFFFFF"/>
          </a:solidFill>
          <a:ln w="50800"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altLang="zh-CN" sz="28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Cross-layer</a:t>
            </a:r>
          </a:p>
        </p:txBody>
      </p:sp>
      <p:sp>
        <p:nvSpPr>
          <p:cNvPr id="56" name="Rectangle: Rounded Corners 16">
            <a:extLst>
              <a:ext uri="{FF2B5EF4-FFF2-40B4-BE49-F238E27FC236}">
                <a16:creationId xmlns:a16="http://schemas.microsoft.com/office/drawing/2014/main" id="{89085C90-36E2-EA46-A279-A83A33C2F268}"/>
              </a:ext>
            </a:extLst>
          </p:cNvPr>
          <p:cNvSpPr/>
          <p:nvPr/>
        </p:nvSpPr>
        <p:spPr>
          <a:xfrm>
            <a:off x="4490131" y="2750782"/>
            <a:ext cx="2743200" cy="1060529"/>
          </a:xfrm>
          <a:prstGeom prst="roundRect">
            <a:avLst/>
          </a:prstGeom>
          <a:solidFill>
            <a:sysClr val="window" lastClr="FFFFFF"/>
          </a:solidFill>
          <a:ln w="50800"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altLang="zh-CN" sz="28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Multi-phased</a:t>
            </a:r>
          </a:p>
        </p:txBody>
      </p:sp>
      <p:sp>
        <p:nvSpPr>
          <p:cNvPr id="57" name="Rectangle: Rounded Corners 16">
            <a:extLst>
              <a:ext uri="{FF2B5EF4-FFF2-40B4-BE49-F238E27FC236}">
                <a16:creationId xmlns:a16="http://schemas.microsoft.com/office/drawing/2014/main" id="{C853039D-755A-4C4D-B125-4AF659555132}"/>
              </a:ext>
            </a:extLst>
          </p:cNvPr>
          <p:cNvSpPr/>
          <p:nvPr/>
        </p:nvSpPr>
        <p:spPr>
          <a:xfrm>
            <a:off x="7442881" y="2750701"/>
            <a:ext cx="2743200" cy="1060529"/>
          </a:xfrm>
          <a:prstGeom prst="roundRect">
            <a:avLst/>
          </a:prstGeom>
          <a:solidFill>
            <a:sysClr val="window" lastClr="FFFFFF"/>
          </a:solidFill>
          <a:ln w="50800"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altLang="zh-CN" sz="28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Failure-aware</a:t>
            </a:r>
          </a:p>
        </p:txBody>
      </p:sp>
      <p:sp>
        <p:nvSpPr>
          <p:cNvPr id="58" name="Rectangle: Rounded Corners 16">
            <a:extLst>
              <a:ext uri="{FF2B5EF4-FFF2-40B4-BE49-F238E27FC236}">
                <a16:creationId xmlns:a16="http://schemas.microsoft.com/office/drawing/2014/main" id="{CBCADDC1-C7DC-CF4E-85AC-448D35EC827F}"/>
              </a:ext>
            </a:extLst>
          </p:cNvPr>
          <p:cNvSpPr/>
          <p:nvPr/>
        </p:nvSpPr>
        <p:spPr>
          <a:xfrm>
            <a:off x="1480231" y="4834081"/>
            <a:ext cx="2743199" cy="530265"/>
          </a:xfrm>
          <a:prstGeom prst="roundRect">
            <a:avLst/>
          </a:prstGeom>
          <a:solidFill>
            <a:sysClr val="window" lastClr="FFFFFF"/>
          </a:solidFill>
          <a:ln w="50800"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IP</a:t>
            </a:r>
            <a:r>
              <a:rPr kumimoji="0" lang="zh-CN" altLang="en-US"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layer</a:t>
            </a:r>
          </a:p>
        </p:txBody>
      </p:sp>
      <p:sp>
        <p:nvSpPr>
          <p:cNvPr id="59" name="Rectangle: Rounded Corners 16">
            <a:extLst>
              <a:ext uri="{FF2B5EF4-FFF2-40B4-BE49-F238E27FC236}">
                <a16:creationId xmlns:a16="http://schemas.microsoft.com/office/drawing/2014/main" id="{20A71C32-D612-F747-B4AD-3A8B6FF6BA12}"/>
              </a:ext>
            </a:extLst>
          </p:cNvPr>
          <p:cNvSpPr/>
          <p:nvPr/>
        </p:nvSpPr>
        <p:spPr>
          <a:xfrm>
            <a:off x="1480231" y="5507680"/>
            <a:ext cx="2743199" cy="530265"/>
          </a:xfrm>
          <a:prstGeom prst="roundRect">
            <a:avLst/>
          </a:prstGeom>
          <a:solidFill>
            <a:sysClr val="window" lastClr="FFFFFF"/>
          </a:solidFill>
          <a:ln w="50800"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O</a:t>
            </a:r>
            <a:r>
              <a:rPr kumimoji="0" lang="en-US" altLang="zh-CN" sz="2400" b="0" i="0" u="none" strike="noStrike" kern="0" cap="none" spc="0" normalizeH="0" baseline="0" noProof="0" dirty="0" err="1">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ptical</a:t>
            </a:r>
            <a:r>
              <a:rPr kumimoji="0" lang="zh-CN" altLang="en-US"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layer</a:t>
            </a:r>
          </a:p>
        </p:txBody>
      </p:sp>
      <p:sp>
        <p:nvSpPr>
          <p:cNvPr id="60" name="Down Arrow 59">
            <a:extLst>
              <a:ext uri="{FF2B5EF4-FFF2-40B4-BE49-F238E27FC236}">
                <a16:creationId xmlns:a16="http://schemas.microsoft.com/office/drawing/2014/main" id="{7DF7876B-324E-6E44-B130-DA7B6272B827}"/>
              </a:ext>
            </a:extLst>
          </p:cNvPr>
          <p:cNvSpPr/>
          <p:nvPr/>
        </p:nvSpPr>
        <p:spPr>
          <a:xfrm>
            <a:off x="2688457" y="3966847"/>
            <a:ext cx="419100" cy="723900"/>
          </a:xfrm>
          <a:prstGeom prst="downArrow">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 name="Rectangle: Rounded Corners 16">
            <a:extLst>
              <a:ext uri="{FF2B5EF4-FFF2-40B4-BE49-F238E27FC236}">
                <a16:creationId xmlns:a16="http://schemas.microsoft.com/office/drawing/2014/main" id="{0D810081-60B2-314E-93C9-18FF3AF4A34D}"/>
              </a:ext>
            </a:extLst>
          </p:cNvPr>
          <p:cNvSpPr/>
          <p:nvPr/>
        </p:nvSpPr>
        <p:spPr>
          <a:xfrm>
            <a:off x="4490131" y="4838842"/>
            <a:ext cx="2743200" cy="530265"/>
          </a:xfrm>
          <a:prstGeom prst="roundRect">
            <a:avLst/>
          </a:prstGeom>
          <a:solidFill>
            <a:sysClr val="window" lastClr="FFFFFF"/>
          </a:solidFill>
          <a:ln w="50800"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Short-term</a:t>
            </a:r>
          </a:p>
        </p:txBody>
      </p:sp>
      <p:sp>
        <p:nvSpPr>
          <p:cNvPr id="62" name="Rectangle: Rounded Corners 16">
            <a:extLst>
              <a:ext uri="{FF2B5EF4-FFF2-40B4-BE49-F238E27FC236}">
                <a16:creationId xmlns:a16="http://schemas.microsoft.com/office/drawing/2014/main" id="{05756595-63BF-D94D-B2C0-C3C71B0C42D3}"/>
              </a:ext>
            </a:extLst>
          </p:cNvPr>
          <p:cNvSpPr/>
          <p:nvPr/>
        </p:nvSpPr>
        <p:spPr>
          <a:xfrm>
            <a:off x="4490131" y="5512441"/>
            <a:ext cx="2743200" cy="530265"/>
          </a:xfrm>
          <a:prstGeom prst="roundRect">
            <a:avLst/>
          </a:prstGeom>
          <a:solidFill>
            <a:sysClr val="window" lastClr="FFFFFF"/>
          </a:solidFill>
          <a:ln w="50800"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a:t>
            </a:r>
            <a:r>
              <a:rPr kumimoji="0" lang="en-US" altLang="zh-CN" sz="2400" b="0" i="0" u="none" strike="noStrike" kern="0" cap="none" spc="0" normalizeH="0" baseline="0" noProof="0" dirty="0" err="1">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ong</a:t>
            </a: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-term</a:t>
            </a:r>
            <a:endParaRPr kumimoji="0" lang="en-US" altLang="zh-CN" sz="28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3" name="Down Arrow 62">
            <a:extLst>
              <a:ext uri="{FF2B5EF4-FFF2-40B4-BE49-F238E27FC236}">
                <a16:creationId xmlns:a16="http://schemas.microsoft.com/office/drawing/2014/main" id="{11C451A4-7E35-994A-998F-59B0C3437707}"/>
              </a:ext>
            </a:extLst>
          </p:cNvPr>
          <p:cNvSpPr/>
          <p:nvPr/>
        </p:nvSpPr>
        <p:spPr>
          <a:xfrm>
            <a:off x="5709331" y="3971608"/>
            <a:ext cx="419100" cy="723900"/>
          </a:xfrm>
          <a:prstGeom prst="downArrow">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 name="Down Arrow 63">
            <a:extLst>
              <a:ext uri="{FF2B5EF4-FFF2-40B4-BE49-F238E27FC236}">
                <a16:creationId xmlns:a16="http://schemas.microsoft.com/office/drawing/2014/main" id="{377266F1-3781-4D48-B685-30AED9139A5E}"/>
              </a:ext>
            </a:extLst>
          </p:cNvPr>
          <p:cNvSpPr/>
          <p:nvPr/>
        </p:nvSpPr>
        <p:spPr>
          <a:xfrm>
            <a:off x="8662081" y="3966847"/>
            <a:ext cx="419100" cy="723900"/>
          </a:xfrm>
          <a:prstGeom prst="downArrow">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 name="Rectangle: Rounded Corners 16">
            <a:extLst>
              <a:ext uri="{FF2B5EF4-FFF2-40B4-BE49-F238E27FC236}">
                <a16:creationId xmlns:a16="http://schemas.microsoft.com/office/drawing/2014/main" id="{8C8345D5-7E1A-8746-B586-2D5A63979DC5}"/>
              </a:ext>
            </a:extLst>
          </p:cNvPr>
          <p:cNvSpPr/>
          <p:nvPr/>
        </p:nvSpPr>
        <p:spPr>
          <a:xfrm>
            <a:off x="7442881" y="4846364"/>
            <a:ext cx="2743200" cy="530265"/>
          </a:xfrm>
          <a:prstGeom prst="roundRect">
            <a:avLst/>
          </a:prstGeom>
          <a:solidFill>
            <a:sysClr val="window" lastClr="FFFFFF"/>
          </a:solidFill>
          <a:ln w="50800"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R</a:t>
            </a:r>
            <a:r>
              <a:rPr kumimoji="0" lang="en-US" altLang="zh-CN" sz="2400" b="0" i="0" u="none" strike="noStrike" kern="0" cap="none" spc="0" normalizeH="0" baseline="0" noProof="0" dirty="0" err="1">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eliability</a:t>
            </a:r>
            <a:endParaRPr kumimoji="0" lang="en-US" altLang="zh-CN" sz="28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6" name="Rectangle: Rounded Corners 16">
            <a:extLst>
              <a:ext uri="{FF2B5EF4-FFF2-40B4-BE49-F238E27FC236}">
                <a16:creationId xmlns:a16="http://schemas.microsoft.com/office/drawing/2014/main" id="{F4EA4AF4-CC32-A946-8F68-CF00038C164C}"/>
              </a:ext>
            </a:extLst>
          </p:cNvPr>
          <p:cNvSpPr/>
          <p:nvPr/>
        </p:nvSpPr>
        <p:spPr>
          <a:xfrm>
            <a:off x="7442881" y="5519963"/>
            <a:ext cx="2743200" cy="517982"/>
          </a:xfrm>
          <a:prstGeom prst="roundRect">
            <a:avLst/>
          </a:prstGeom>
          <a:solidFill>
            <a:sysClr val="window" lastClr="FFFFFF"/>
          </a:solidFill>
          <a:ln w="50800" cap="flat" cmpd="sng" algn="ctr">
            <a:solidFill>
              <a:srgbClr val="4472C4"/>
            </a:solidFill>
            <a:prstDash val="solid"/>
            <a:miter lim="800000"/>
          </a:ln>
          <a:effectLst/>
        </p:spPr>
        <p:txBody>
          <a:bodyPr rtlCol="0" anchor="ctr"/>
          <a:lstStyle/>
          <a:p>
            <a:pPr marL="0" marR="0" lvl="0" indent="0" algn="ctr" defTabSz="914400" rtl="0" eaLnBrk="1" fontAlgn="auto" latinLnBrk="0" hangingPunct="1">
              <a:lnSpc>
                <a:spcPct val="90000"/>
              </a:lnSpc>
              <a:spcBef>
                <a:spcPts val="1000"/>
              </a:spcBef>
              <a:spcAft>
                <a:spcPts val="0"/>
              </a:spcAft>
              <a:buClrTx/>
              <a:buSzTx/>
              <a:buFontTx/>
              <a:buNone/>
              <a:tabLst/>
              <a:defRPr/>
            </a:pP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M</a:t>
            </a:r>
            <a:r>
              <a:rPr kumimoji="0" lang="en-US" altLang="zh-CN" sz="2400" b="0" i="0" u="none" strike="noStrike" kern="0" cap="none" spc="0" normalizeH="0" baseline="0" noProof="0" dirty="0" err="1">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ultiple</a:t>
            </a:r>
            <a:r>
              <a:rPr kumimoji="0" lang="zh-CN" altLang="en-US"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failures</a:t>
            </a:r>
          </a:p>
        </p:txBody>
      </p:sp>
      <p:sp>
        <p:nvSpPr>
          <p:cNvPr id="22" name="Title 1">
            <a:extLst>
              <a:ext uri="{FF2B5EF4-FFF2-40B4-BE49-F238E27FC236}">
                <a16:creationId xmlns:a16="http://schemas.microsoft.com/office/drawing/2014/main" id="{F3E46429-57A3-8647-9521-CD0574B8D992}"/>
              </a:ext>
            </a:extLst>
          </p:cNvPr>
          <p:cNvSpPr>
            <a:spLocks noGrp="1"/>
          </p:cNvSpPr>
          <p:nvPr>
            <p:ph type="title"/>
          </p:nvPr>
        </p:nvSpPr>
        <p:spPr>
          <a:xfrm>
            <a:off x="838200" y="365125"/>
            <a:ext cx="10515600" cy="1325563"/>
          </a:xfrm>
        </p:spPr>
        <p:txBody>
          <a:bodyPr/>
          <a:lstStyle/>
          <a:p>
            <a:r>
              <a:rPr lang="en-US" dirty="0"/>
              <a:t>Network planning problem</a:t>
            </a:r>
          </a:p>
        </p:txBody>
      </p:sp>
      <p:sp>
        <p:nvSpPr>
          <p:cNvPr id="23" name="Content Placeholder 2">
            <a:extLst>
              <a:ext uri="{FF2B5EF4-FFF2-40B4-BE49-F238E27FC236}">
                <a16:creationId xmlns:a16="http://schemas.microsoft.com/office/drawing/2014/main" id="{53815D90-4CB9-864A-99DE-076845E6AAB3}"/>
              </a:ext>
            </a:extLst>
          </p:cNvPr>
          <p:cNvSpPr>
            <a:spLocks noGrp="1"/>
          </p:cNvSpPr>
          <p:nvPr>
            <p:ph idx="1"/>
          </p:nvPr>
        </p:nvSpPr>
        <p:spPr>
          <a:xfrm>
            <a:off x="838200" y="1561407"/>
            <a:ext cx="10515600" cy="1104264"/>
          </a:xfrm>
        </p:spPr>
        <p:txBody>
          <a:bodyPr/>
          <a:lstStyle/>
          <a:p>
            <a:r>
              <a:rPr lang="en-US" altLang="zh-CN" dirty="0"/>
              <a:t>Critical</a:t>
            </a:r>
            <a:r>
              <a:rPr lang="zh-CN" altLang="en-US" dirty="0"/>
              <a:t> </a:t>
            </a:r>
            <a:r>
              <a:rPr lang="en-US" altLang="zh-CN" dirty="0"/>
              <a:t>step</a:t>
            </a:r>
            <a:r>
              <a:rPr lang="zh-CN" altLang="en-US" dirty="0"/>
              <a:t> </a:t>
            </a:r>
            <a:r>
              <a:rPr lang="en-US" altLang="zh-CN" dirty="0"/>
              <a:t>in</a:t>
            </a:r>
            <a:r>
              <a:rPr lang="zh-CN" altLang="en-US" dirty="0"/>
              <a:t> </a:t>
            </a:r>
            <a:r>
              <a:rPr lang="en-US" altLang="zh-CN" dirty="0"/>
              <a:t>dimensioning</a:t>
            </a:r>
            <a:r>
              <a:rPr lang="zh-CN" altLang="en-US" dirty="0"/>
              <a:t> </a:t>
            </a:r>
            <a:r>
              <a:rPr lang="en-US" altLang="zh-CN" dirty="0"/>
              <a:t>the</a:t>
            </a:r>
            <a:r>
              <a:rPr lang="zh-CN" altLang="en-US" dirty="0"/>
              <a:t> </a:t>
            </a:r>
            <a:r>
              <a:rPr lang="en-US" altLang="zh-CN" dirty="0"/>
              <a:t>backbone</a:t>
            </a:r>
            <a:r>
              <a:rPr lang="zh-CN" altLang="en-US" dirty="0"/>
              <a:t> </a:t>
            </a:r>
            <a:r>
              <a:rPr lang="en-US" altLang="zh-CN" dirty="0"/>
              <a:t>network</a:t>
            </a:r>
            <a:r>
              <a:rPr lang="zh-CN" altLang="en-US" dirty="0"/>
              <a:t> </a:t>
            </a:r>
            <a:r>
              <a:rPr lang="en-US" altLang="zh-CN" dirty="0"/>
              <a:t>to</a:t>
            </a:r>
            <a:r>
              <a:rPr lang="zh-CN" altLang="en-US" dirty="0"/>
              <a:t> </a:t>
            </a:r>
            <a:r>
              <a:rPr lang="en-US" altLang="zh-CN" dirty="0"/>
              <a:t>satisfy</a:t>
            </a:r>
            <a:r>
              <a:rPr lang="zh-CN" altLang="en-US" dirty="0"/>
              <a:t> </a:t>
            </a:r>
            <a:r>
              <a:rPr lang="en-US" altLang="zh-CN" dirty="0"/>
              <a:t>operational</a:t>
            </a:r>
            <a:r>
              <a:rPr lang="zh-CN" altLang="en-US" dirty="0"/>
              <a:t> </a:t>
            </a:r>
            <a:r>
              <a:rPr lang="en-US" altLang="zh-CN" dirty="0"/>
              <a:t>requirements</a:t>
            </a:r>
          </a:p>
          <a:p>
            <a:pPr lvl="1"/>
            <a:endParaRPr lang="en-US" dirty="0"/>
          </a:p>
        </p:txBody>
      </p:sp>
    </p:spTree>
    <p:extLst>
      <p:ext uri="{BB962C8B-B14F-4D97-AF65-F5344CB8AC3E}">
        <p14:creationId xmlns:p14="http://schemas.microsoft.com/office/powerpoint/2010/main" val="1893928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 nodeType="clickEffect">
                                  <p:stCondLst>
                                    <p:cond delay="0"/>
                                  </p:stCondLst>
                                  <p:childTnLst>
                                    <p:set>
                                      <p:cBhvr>
                                        <p:cTn id="42" dur="1" fill="hold">
                                          <p:stCondLst>
                                            <p:cond delay="0"/>
                                          </p:stCondLst>
                                        </p:cTn>
                                        <p:tgtEl>
                                          <p:spTgt spid="64"/>
                                        </p:tgtEl>
                                        <p:attrNameLst>
                                          <p:attrName>style.visibility</p:attrName>
                                        </p:attrNameLst>
                                      </p:cBhvr>
                                      <p:to>
                                        <p:strVal val="visible"/>
                                      </p:to>
                                    </p:set>
                                  </p:childTnLst>
                                </p:cTn>
                              </p:par>
                              <p:par>
                                <p:cTn id="43" presetID="1" presetClass="entr" presetSubtype="0" fill="hold" grpId="1" nodeType="withEffect">
                                  <p:stCondLst>
                                    <p:cond delay="0"/>
                                  </p:stCondLst>
                                  <p:childTnLst>
                                    <p:set>
                                      <p:cBhvr>
                                        <p:cTn id="44" dur="1" fill="hold">
                                          <p:stCondLst>
                                            <p:cond delay="0"/>
                                          </p:stCondLst>
                                        </p:cTn>
                                        <p:tgtEl>
                                          <p:spTgt spid="65"/>
                                        </p:tgtEl>
                                        <p:attrNameLst>
                                          <p:attrName>style.visibility</p:attrName>
                                        </p:attrNameLst>
                                      </p:cBhvr>
                                      <p:to>
                                        <p:strVal val="visible"/>
                                      </p:to>
                                    </p:set>
                                  </p:childTnLst>
                                </p:cTn>
                              </p:par>
                              <p:par>
                                <p:cTn id="45" presetID="1" presetClass="entr" presetSubtype="0" fill="hold" grpId="1" nodeType="withEffect">
                                  <p:stCondLst>
                                    <p:cond delay="0"/>
                                  </p:stCondLst>
                                  <p:childTnLst>
                                    <p:set>
                                      <p:cBhvr>
                                        <p:cTn id="46"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4" grpId="1" animBg="1"/>
      <p:bldP spid="65" grpId="0" animBg="1"/>
      <p:bldP spid="65" grpId="1" animBg="1"/>
      <p:bldP spid="66" grpId="0" animBg="1"/>
      <p:bldP spid="66"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F2F3-7D64-C240-AA84-B896C66E5354}"/>
              </a:ext>
            </a:extLst>
          </p:cNvPr>
          <p:cNvSpPr>
            <a:spLocks noGrp="1"/>
          </p:cNvSpPr>
          <p:nvPr>
            <p:ph type="title"/>
          </p:nvPr>
        </p:nvSpPr>
        <p:spPr/>
        <p:txBody>
          <a:bodyPr/>
          <a:lstStyle/>
          <a:p>
            <a:r>
              <a:rPr lang="en-US" altLang="zh-CN" dirty="0"/>
              <a:t>Challenge</a:t>
            </a:r>
            <a:r>
              <a:rPr lang="zh-CN" altLang="en-US" dirty="0"/>
              <a:t> </a:t>
            </a:r>
            <a:r>
              <a:rPr lang="en-US" altLang="zh-CN" dirty="0"/>
              <a:t>3:</a:t>
            </a:r>
            <a:r>
              <a:rPr lang="zh-CN" altLang="en-US" dirty="0"/>
              <a:t> </a:t>
            </a:r>
            <a:r>
              <a:rPr lang="en-US" altLang="zh-CN" dirty="0"/>
              <a:t>How</a:t>
            </a:r>
            <a:r>
              <a:rPr lang="zh-CN" altLang="en-US" dirty="0"/>
              <a:t> </a:t>
            </a:r>
            <a:r>
              <a:rPr lang="en-US" altLang="zh-CN" dirty="0"/>
              <a:t>to</a:t>
            </a:r>
            <a:r>
              <a:rPr lang="zh-CN" altLang="en-US" dirty="0"/>
              <a:t> </a:t>
            </a:r>
            <a:r>
              <a:rPr lang="en-US" altLang="zh-CN" dirty="0"/>
              <a:t>encode</a:t>
            </a:r>
            <a:r>
              <a:rPr lang="zh-CN" altLang="en-US" dirty="0"/>
              <a:t> </a:t>
            </a:r>
            <a:r>
              <a:rPr lang="en-US" altLang="zh-CN" dirty="0"/>
              <a:t>network</a:t>
            </a:r>
            <a:r>
              <a:rPr lang="zh-CN" altLang="en-US" dirty="0"/>
              <a:t> </a:t>
            </a:r>
            <a:r>
              <a:rPr lang="en-US" altLang="zh-CN" dirty="0"/>
              <a:t>topology</a:t>
            </a:r>
            <a:endParaRPr lang="en-US" dirty="0"/>
          </a:p>
        </p:txBody>
      </p:sp>
      <p:sp>
        <p:nvSpPr>
          <p:cNvPr id="4" name="Slide Number Placeholder 3">
            <a:extLst>
              <a:ext uri="{FF2B5EF4-FFF2-40B4-BE49-F238E27FC236}">
                <a16:creationId xmlns:a16="http://schemas.microsoft.com/office/drawing/2014/main" id="{6E08083B-09CA-7340-ABAC-44EF0FC3761D}"/>
              </a:ext>
            </a:extLst>
          </p:cNvPr>
          <p:cNvSpPr>
            <a:spLocks noGrp="1"/>
          </p:cNvSpPr>
          <p:nvPr>
            <p:ph type="sldNum" sz="quarter" idx="12"/>
          </p:nvPr>
        </p:nvSpPr>
        <p:spPr/>
        <p:txBody>
          <a:bodyPr/>
          <a:lstStyle/>
          <a:p>
            <a:fld id="{49DF74E4-2C59-5848-A8B8-DF6A3188A570}" type="slidenum">
              <a:rPr lang="en-US" smtClean="0"/>
              <a:pPr/>
              <a:t>20</a:t>
            </a:fld>
            <a:endParaRPr lang="en-US" dirty="0"/>
          </a:p>
        </p:txBody>
      </p:sp>
      <p:sp>
        <p:nvSpPr>
          <p:cNvPr id="6" name="Rectangle: Rounded Corners 16">
            <a:extLst>
              <a:ext uri="{FF2B5EF4-FFF2-40B4-BE49-F238E27FC236}">
                <a16:creationId xmlns:a16="http://schemas.microsoft.com/office/drawing/2014/main" id="{C443FC19-FFCF-714D-ADB4-E3718C272EE5}"/>
              </a:ext>
            </a:extLst>
          </p:cNvPr>
          <p:cNvSpPr/>
          <p:nvPr/>
        </p:nvSpPr>
        <p:spPr>
          <a:xfrm>
            <a:off x="1466850" y="2076371"/>
            <a:ext cx="3124202" cy="701040"/>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Structural</a:t>
            </a:r>
            <a:r>
              <a:rPr lang="zh-CN" altLang="en-US" sz="2800" dirty="0">
                <a:solidFill>
                  <a:prstClr val="black"/>
                </a:solidFill>
                <a:latin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pattern</a:t>
            </a:r>
          </a:p>
        </p:txBody>
      </p:sp>
      <p:sp>
        <p:nvSpPr>
          <p:cNvPr id="7" name="Rectangle: Rounded Corners 16">
            <a:extLst>
              <a:ext uri="{FF2B5EF4-FFF2-40B4-BE49-F238E27FC236}">
                <a16:creationId xmlns:a16="http://schemas.microsoft.com/office/drawing/2014/main" id="{BF50D53F-9454-954C-8C9C-DEC526FACAFC}"/>
              </a:ext>
            </a:extLst>
          </p:cNvPr>
          <p:cNvSpPr/>
          <p:nvPr/>
        </p:nvSpPr>
        <p:spPr>
          <a:xfrm>
            <a:off x="1466850" y="3485396"/>
            <a:ext cx="3124202" cy="701040"/>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Link</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features</a:t>
            </a:r>
          </a:p>
        </p:txBody>
      </p:sp>
      <p:sp>
        <p:nvSpPr>
          <p:cNvPr id="8" name="Rectangle: Rounded Corners 16">
            <a:extLst>
              <a:ext uri="{FF2B5EF4-FFF2-40B4-BE49-F238E27FC236}">
                <a16:creationId xmlns:a16="http://schemas.microsoft.com/office/drawing/2014/main" id="{96C016A3-B00E-C94D-B866-82437E8EF21E}"/>
              </a:ext>
            </a:extLst>
          </p:cNvPr>
          <p:cNvSpPr/>
          <p:nvPr/>
        </p:nvSpPr>
        <p:spPr>
          <a:xfrm>
            <a:off x="1466850" y="5041424"/>
            <a:ext cx="3124202" cy="701040"/>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Parallel</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links</a:t>
            </a:r>
          </a:p>
        </p:txBody>
      </p:sp>
    </p:spTree>
    <p:extLst>
      <p:ext uri="{BB962C8B-B14F-4D97-AF65-F5344CB8AC3E}">
        <p14:creationId xmlns:p14="http://schemas.microsoft.com/office/powerpoint/2010/main" val="3843971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F2F3-7D64-C240-AA84-B896C66E5354}"/>
              </a:ext>
            </a:extLst>
          </p:cNvPr>
          <p:cNvSpPr>
            <a:spLocks noGrp="1"/>
          </p:cNvSpPr>
          <p:nvPr>
            <p:ph type="title"/>
          </p:nvPr>
        </p:nvSpPr>
        <p:spPr/>
        <p:txBody>
          <a:bodyPr/>
          <a:lstStyle/>
          <a:p>
            <a:r>
              <a:rPr lang="en-US" altLang="zh-CN" dirty="0">
                <a:solidFill>
                  <a:prstClr val="black"/>
                </a:solidFill>
              </a:rPr>
              <a:t>Challenge</a:t>
            </a:r>
            <a:r>
              <a:rPr lang="zh-CN" altLang="en-US" dirty="0">
                <a:solidFill>
                  <a:prstClr val="black"/>
                </a:solidFill>
              </a:rPr>
              <a:t> </a:t>
            </a:r>
            <a:r>
              <a:rPr lang="en-US" altLang="zh-CN" dirty="0">
                <a:solidFill>
                  <a:prstClr val="black"/>
                </a:solidFill>
              </a:rPr>
              <a:t>3:</a:t>
            </a:r>
            <a:r>
              <a:rPr lang="zh-CN" altLang="en-US" dirty="0">
                <a:solidFill>
                  <a:prstClr val="black"/>
                </a:solidFill>
              </a:rPr>
              <a:t> </a:t>
            </a:r>
            <a:r>
              <a:rPr lang="en-US" altLang="zh-CN" dirty="0">
                <a:solidFill>
                  <a:prstClr val="black"/>
                </a:solidFill>
              </a:rPr>
              <a:t>How</a:t>
            </a:r>
            <a:r>
              <a:rPr lang="zh-CN" altLang="en-US" dirty="0">
                <a:solidFill>
                  <a:prstClr val="black"/>
                </a:solidFill>
              </a:rPr>
              <a:t> </a:t>
            </a:r>
            <a:r>
              <a:rPr lang="en-US" altLang="zh-CN" dirty="0">
                <a:solidFill>
                  <a:prstClr val="black"/>
                </a:solidFill>
              </a:rPr>
              <a:t>to</a:t>
            </a:r>
            <a:r>
              <a:rPr lang="zh-CN" altLang="en-US" dirty="0">
                <a:solidFill>
                  <a:prstClr val="black"/>
                </a:solidFill>
              </a:rPr>
              <a:t> </a:t>
            </a:r>
            <a:r>
              <a:rPr lang="en-US" altLang="zh-CN" dirty="0">
                <a:solidFill>
                  <a:prstClr val="black"/>
                </a:solidFill>
              </a:rPr>
              <a:t>encode</a:t>
            </a:r>
            <a:r>
              <a:rPr lang="zh-CN" altLang="en-US" dirty="0">
                <a:solidFill>
                  <a:prstClr val="black"/>
                </a:solidFill>
              </a:rPr>
              <a:t> </a:t>
            </a:r>
            <a:r>
              <a:rPr lang="en-US" altLang="zh-CN" dirty="0">
                <a:solidFill>
                  <a:prstClr val="black"/>
                </a:solidFill>
              </a:rPr>
              <a:t>network</a:t>
            </a:r>
            <a:r>
              <a:rPr lang="zh-CN" altLang="en-US" dirty="0">
                <a:solidFill>
                  <a:prstClr val="black"/>
                </a:solidFill>
              </a:rPr>
              <a:t> </a:t>
            </a:r>
            <a:r>
              <a:rPr lang="en-US" altLang="zh-CN" dirty="0">
                <a:solidFill>
                  <a:prstClr val="black"/>
                </a:solidFill>
              </a:rPr>
              <a:t>topology</a:t>
            </a:r>
            <a:endParaRPr lang="en-US" dirty="0"/>
          </a:p>
        </p:txBody>
      </p:sp>
      <p:sp>
        <p:nvSpPr>
          <p:cNvPr id="4" name="Slide Number Placeholder 3">
            <a:extLst>
              <a:ext uri="{FF2B5EF4-FFF2-40B4-BE49-F238E27FC236}">
                <a16:creationId xmlns:a16="http://schemas.microsoft.com/office/drawing/2014/main" id="{6E08083B-09CA-7340-ABAC-44EF0FC3761D}"/>
              </a:ext>
            </a:extLst>
          </p:cNvPr>
          <p:cNvSpPr>
            <a:spLocks noGrp="1"/>
          </p:cNvSpPr>
          <p:nvPr>
            <p:ph type="sldNum" sz="quarter" idx="12"/>
          </p:nvPr>
        </p:nvSpPr>
        <p:spPr/>
        <p:txBody>
          <a:bodyPr/>
          <a:lstStyle/>
          <a:p>
            <a:fld id="{49DF74E4-2C59-5848-A8B8-DF6A3188A570}" type="slidenum">
              <a:rPr lang="en-US" smtClean="0"/>
              <a:pPr/>
              <a:t>21</a:t>
            </a:fld>
            <a:endParaRPr lang="en-US" dirty="0"/>
          </a:p>
        </p:txBody>
      </p:sp>
      <p:sp>
        <p:nvSpPr>
          <p:cNvPr id="6" name="Rectangle: Rounded Corners 16">
            <a:extLst>
              <a:ext uri="{FF2B5EF4-FFF2-40B4-BE49-F238E27FC236}">
                <a16:creationId xmlns:a16="http://schemas.microsoft.com/office/drawing/2014/main" id="{C443FC19-FFCF-714D-ADB4-E3718C272EE5}"/>
              </a:ext>
            </a:extLst>
          </p:cNvPr>
          <p:cNvSpPr/>
          <p:nvPr/>
        </p:nvSpPr>
        <p:spPr>
          <a:xfrm>
            <a:off x="1466850" y="2076371"/>
            <a:ext cx="3124202" cy="701040"/>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Structural</a:t>
            </a:r>
            <a:r>
              <a:rPr lang="zh-CN" altLang="en-US" sz="2800" dirty="0">
                <a:solidFill>
                  <a:prstClr val="black"/>
                </a:solidFill>
                <a:latin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pattern</a:t>
            </a:r>
          </a:p>
        </p:txBody>
      </p:sp>
      <p:sp>
        <p:nvSpPr>
          <p:cNvPr id="7" name="Rectangle: Rounded Corners 16">
            <a:extLst>
              <a:ext uri="{FF2B5EF4-FFF2-40B4-BE49-F238E27FC236}">
                <a16:creationId xmlns:a16="http://schemas.microsoft.com/office/drawing/2014/main" id="{BF50D53F-9454-954C-8C9C-DEC526FACAFC}"/>
              </a:ext>
            </a:extLst>
          </p:cNvPr>
          <p:cNvSpPr/>
          <p:nvPr/>
        </p:nvSpPr>
        <p:spPr>
          <a:xfrm>
            <a:off x="1466850" y="3485396"/>
            <a:ext cx="3124202" cy="701040"/>
          </a:xfrm>
          <a:prstGeom prst="roundRect">
            <a:avLst/>
          </a:prstGeom>
          <a:solidFill>
            <a:schemeClr val="lt1"/>
          </a:solidFill>
          <a:ln w="50800">
            <a:solidFill>
              <a:schemeClr val="accent1">
                <a:alpha val="20000"/>
              </a:schemeClr>
            </a:solidFill>
          </a:ln>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alpha val="20000"/>
                  </a:prstClr>
                </a:solidFill>
                <a:latin typeface="Helvetica Neue" panose="02000503000000020004" pitchFamily="2" charset="0"/>
                <a:ea typeface="Helvetica Neue" panose="02000503000000020004" pitchFamily="2" charset="0"/>
                <a:cs typeface="Helvetica Neue" panose="02000503000000020004" pitchFamily="2" charset="0"/>
              </a:rPr>
              <a:t>Link</a:t>
            </a:r>
            <a:r>
              <a:rPr lang="zh-CN" altLang="en-US" sz="2800" dirty="0">
                <a:solidFill>
                  <a:prstClr val="black">
                    <a:alpha val="20000"/>
                  </a:prstClr>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alpha val="20000"/>
                  </a:prstClr>
                </a:solidFill>
                <a:latin typeface="Helvetica Neue" panose="02000503000000020004" pitchFamily="2" charset="0"/>
                <a:ea typeface="Helvetica Neue" panose="02000503000000020004" pitchFamily="2" charset="0"/>
                <a:cs typeface="Helvetica Neue" panose="02000503000000020004" pitchFamily="2" charset="0"/>
              </a:rPr>
              <a:t>features</a:t>
            </a:r>
          </a:p>
        </p:txBody>
      </p:sp>
      <p:sp>
        <p:nvSpPr>
          <p:cNvPr id="8" name="Rectangle: Rounded Corners 16">
            <a:extLst>
              <a:ext uri="{FF2B5EF4-FFF2-40B4-BE49-F238E27FC236}">
                <a16:creationId xmlns:a16="http://schemas.microsoft.com/office/drawing/2014/main" id="{96C016A3-B00E-C94D-B866-82437E8EF21E}"/>
              </a:ext>
            </a:extLst>
          </p:cNvPr>
          <p:cNvSpPr/>
          <p:nvPr/>
        </p:nvSpPr>
        <p:spPr>
          <a:xfrm>
            <a:off x="1466850" y="5041424"/>
            <a:ext cx="3124202" cy="701040"/>
          </a:xfrm>
          <a:prstGeom prst="roundRect">
            <a:avLst/>
          </a:prstGeom>
          <a:ln w="50800">
            <a:solidFill>
              <a:schemeClr val="accent1">
                <a:alpha val="20000"/>
              </a:schemeClr>
            </a:solidFill>
          </a:ln>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alpha val="20000"/>
                  </a:prstClr>
                </a:solidFill>
                <a:latin typeface="Helvetica Neue" panose="02000503000000020004" pitchFamily="2" charset="0"/>
                <a:ea typeface="Helvetica Neue" panose="02000503000000020004" pitchFamily="2" charset="0"/>
                <a:cs typeface="Helvetica Neue" panose="02000503000000020004" pitchFamily="2" charset="0"/>
              </a:rPr>
              <a:t>Parallel</a:t>
            </a:r>
            <a:r>
              <a:rPr lang="zh-CN" altLang="en-US" sz="2800" dirty="0">
                <a:solidFill>
                  <a:prstClr val="black">
                    <a:alpha val="20000"/>
                  </a:prstClr>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alpha val="20000"/>
                  </a:prstClr>
                </a:solidFill>
                <a:latin typeface="Helvetica Neue" panose="02000503000000020004" pitchFamily="2" charset="0"/>
                <a:ea typeface="Helvetica Neue" panose="02000503000000020004" pitchFamily="2" charset="0"/>
                <a:cs typeface="Helvetica Neue" panose="02000503000000020004" pitchFamily="2" charset="0"/>
              </a:rPr>
              <a:t>links</a:t>
            </a:r>
          </a:p>
        </p:txBody>
      </p:sp>
      <p:sp>
        <p:nvSpPr>
          <p:cNvPr id="9" name="Rectangle: Rounded Corners 21">
            <a:extLst>
              <a:ext uri="{FF2B5EF4-FFF2-40B4-BE49-F238E27FC236}">
                <a16:creationId xmlns:a16="http://schemas.microsoft.com/office/drawing/2014/main" id="{3427378D-FC48-4F43-BE23-88D0FFF23819}"/>
              </a:ext>
            </a:extLst>
          </p:cNvPr>
          <p:cNvSpPr/>
          <p:nvPr/>
        </p:nvSpPr>
        <p:spPr>
          <a:xfrm>
            <a:off x="6361761" y="2076371"/>
            <a:ext cx="2439339" cy="701040"/>
          </a:xfrm>
          <a:prstGeom prst="roundRect">
            <a:avLst/>
          </a:prstGeom>
          <a:ln w="50800">
            <a:solidFill>
              <a:srgbClr val="D4565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t>GNN</a:t>
            </a:r>
            <a:endParaRPr lang="en-US" sz="2400" dirty="0"/>
          </a:p>
        </p:txBody>
      </p:sp>
      <p:cxnSp>
        <p:nvCxnSpPr>
          <p:cNvPr id="10" name="Straight Arrow Connector 9">
            <a:extLst>
              <a:ext uri="{FF2B5EF4-FFF2-40B4-BE49-F238E27FC236}">
                <a16:creationId xmlns:a16="http://schemas.microsoft.com/office/drawing/2014/main" id="{7A06DB68-5A19-FE4A-9115-DBCFC8670E17}"/>
              </a:ext>
            </a:extLst>
          </p:cNvPr>
          <p:cNvCxnSpPr/>
          <p:nvPr/>
        </p:nvCxnSpPr>
        <p:spPr>
          <a:xfrm>
            <a:off x="5042628" y="2405108"/>
            <a:ext cx="1059305" cy="0"/>
          </a:xfrm>
          <a:prstGeom prst="straightConnector1">
            <a:avLst/>
          </a:prstGeom>
          <a:ln w="50800">
            <a:solidFill>
              <a:srgbClr val="D45655"/>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2">
            <a:extLst>
              <a:ext uri="{FF2B5EF4-FFF2-40B4-BE49-F238E27FC236}">
                <a16:creationId xmlns:a16="http://schemas.microsoft.com/office/drawing/2014/main" id="{E801C423-3E1C-6547-A56A-55B07EC41AE6}"/>
              </a:ext>
            </a:extLst>
          </p:cNvPr>
          <p:cNvSpPr/>
          <p:nvPr/>
        </p:nvSpPr>
        <p:spPr>
          <a:xfrm>
            <a:off x="1448740" y="1850748"/>
            <a:ext cx="7701280" cy="1389855"/>
          </a:xfrm>
          <a:prstGeom prst="roundRect">
            <a:avLst/>
          </a:prstGeom>
          <a:ln w="5080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lvl="0" algn="ctr"/>
            <a:endParaRPr lang="en-US" altLang="zh-CN" sz="3200" b="1" dirty="0">
              <a:solidFill>
                <a:srgbClr val="000000"/>
              </a:solidFill>
              <a:latin typeface="Arial" panose="020B0604020202020204"/>
            </a:endParaRPr>
          </a:p>
          <a:p>
            <a:pPr lvl="0" algn="ctr"/>
            <a:r>
              <a:rPr lang="en-US" altLang="zh-CN" sz="32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Message</a:t>
            </a:r>
            <a:r>
              <a:rPr lang="zh-CN" altLang="en-US" sz="3200" b="1" dirty="0">
                <a:solidFill>
                  <a:srgbClr val="000000"/>
                </a:solidFill>
                <a:latin typeface="Helvetica Neue" panose="02000503000000020004" pitchFamily="2" charset="0"/>
                <a:cs typeface="Helvetica Neue" panose="02000503000000020004" pitchFamily="2" charset="0"/>
              </a:rPr>
              <a:t> </a:t>
            </a:r>
            <a:r>
              <a:rPr lang="en-US" altLang="zh-CN" sz="32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propagation</a:t>
            </a:r>
            <a:r>
              <a:rPr lang="zh-CN" altLang="en-US" sz="3200" b="1" dirty="0">
                <a:solidFill>
                  <a:srgbClr val="000000"/>
                </a:solidFill>
                <a:latin typeface="Helvetica Neue" panose="02000503000000020004" pitchFamily="2" charset="0"/>
                <a:cs typeface="Helvetica Neue" panose="02000503000000020004" pitchFamily="2" charset="0"/>
              </a:rPr>
              <a:t> </a:t>
            </a:r>
            <a:r>
              <a:rPr lang="en-US" altLang="zh-CN" sz="32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between</a:t>
            </a:r>
            <a:r>
              <a:rPr lang="zh-CN" altLang="en-US" sz="3200" b="1" dirty="0">
                <a:solidFill>
                  <a:srgbClr val="000000"/>
                </a:solidFill>
                <a:latin typeface="Helvetica Neue" panose="02000503000000020004" pitchFamily="2" charset="0"/>
                <a:cs typeface="Helvetica Neue" panose="02000503000000020004" pitchFamily="2" charset="0"/>
              </a:rPr>
              <a:t> </a:t>
            </a:r>
            <a:r>
              <a:rPr lang="en-US" altLang="zh-CN" sz="32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neighbor</a:t>
            </a:r>
            <a:r>
              <a:rPr lang="zh-CN" altLang="en-US" sz="3200" b="1" dirty="0">
                <a:solidFill>
                  <a:srgbClr val="000000"/>
                </a:solidFill>
                <a:latin typeface="Helvetica Neue" panose="02000503000000020004" pitchFamily="2" charset="0"/>
                <a:cs typeface="Helvetica Neue" panose="02000503000000020004" pitchFamily="2" charset="0"/>
              </a:rPr>
              <a:t> </a:t>
            </a:r>
            <a:r>
              <a:rPr lang="en-US" altLang="zh-CN" sz="32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nodes</a:t>
            </a:r>
            <a:endParaRPr lang="en-US" sz="32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endParaRPr>
          </a:p>
          <a:p>
            <a:endParaRPr lang="en-US" sz="2800" dirty="0"/>
          </a:p>
        </p:txBody>
      </p:sp>
    </p:spTree>
    <p:extLst>
      <p:ext uri="{BB962C8B-B14F-4D97-AF65-F5344CB8AC3E}">
        <p14:creationId xmlns:p14="http://schemas.microsoft.com/office/powerpoint/2010/main" val="840581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dissolv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F2F3-7D64-C240-AA84-B896C66E5354}"/>
              </a:ext>
            </a:extLst>
          </p:cNvPr>
          <p:cNvSpPr>
            <a:spLocks noGrp="1"/>
          </p:cNvSpPr>
          <p:nvPr>
            <p:ph type="title"/>
          </p:nvPr>
        </p:nvSpPr>
        <p:spPr/>
        <p:txBody>
          <a:bodyPr/>
          <a:lstStyle/>
          <a:p>
            <a:r>
              <a:rPr lang="en-US" altLang="zh-CN" dirty="0"/>
              <a:t>Challenge</a:t>
            </a:r>
            <a:r>
              <a:rPr lang="zh-CN" altLang="en-US" dirty="0"/>
              <a:t> </a:t>
            </a:r>
            <a:r>
              <a:rPr lang="en-US" altLang="zh-CN" dirty="0"/>
              <a:t>3:</a:t>
            </a:r>
            <a:r>
              <a:rPr lang="zh-CN" altLang="en-US" dirty="0"/>
              <a:t> </a:t>
            </a:r>
            <a:r>
              <a:rPr lang="en-US" altLang="zh-CN" dirty="0"/>
              <a:t>How</a:t>
            </a:r>
            <a:r>
              <a:rPr lang="zh-CN" altLang="en-US" dirty="0"/>
              <a:t> </a:t>
            </a:r>
            <a:r>
              <a:rPr lang="en-US" altLang="zh-CN" dirty="0"/>
              <a:t>to</a:t>
            </a:r>
            <a:r>
              <a:rPr lang="zh-CN" altLang="en-US" dirty="0"/>
              <a:t> </a:t>
            </a:r>
            <a:r>
              <a:rPr lang="en-US" altLang="zh-CN" dirty="0"/>
              <a:t>encode</a:t>
            </a:r>
            <a:r>
              <a:rPr lang="zh-CN" altLang="en-US" dirty="0"/>
              <a:t> </a:t>
            </a:r>
            <a:r>
              <a:rPr lang="en-US" altLang="zh-CN" dirty="0"/>
              <a:t>network</a:t>
            </a:r>
            <a:r>
              <a:rPr lang="zh-CN" altLang="en-US" dirty="0"/>
              <a:t> </a:t>
            </a:r>
            <a:r>
              <a:rPr lang="en-US" altLang="zh-CN" dirty="0"/>
              <a:t>topology</a:t>
            </a:r>
            <a:endParaRPr lang="en-US" dirty="0"/>
          </a:p>
        </p:txBody>
      </p:sp>
      <p:sp>
        <p:nvSpPr>
          <p:cNvPr id="4" name="Slide Number Placeholder 3">
            <a:extLst>
              <a:ext uri="{FF2B5EF4-FFF2-40B4-BE49-F238E27FC236}">
                <a16:creationId xmlns:a16="http://schemas.microsoft.com/office/drawing/2014/main" id="{6E08083B-09CA-7340-ABAC-44EF0FC3761D}"/>
              </a:ext>
            </a:extLst>
          </p:cNvPr>
          <p:cNvSpPr>
            <a:spLocks noGrp="1"/>
          </p:cNvSpPr>
          <p:nvPr>
            <p:ph type="sldNum" sz="quarter" idx="12"/>
          </p:nvPr>
        </p:nvSpPr>
        <p:spPr/>
        <p:txBody>
          <a:bodyPr/>
          <a:lstStyle/>
          <a:p>
            <a:fld id="{49DF74E4-2C59-5848-A8B8-DF6A3188A570}" type="slidenum">
              <a:rPr lang="en-US" smtClean="0"/>
              <a:pPr/>
              <a:t>22</a:t>
            </a:fld>
            <a:endParaRPr lang="en-US" dirty="0"/>
          </a:p>
        </p:txBody>
      </p:sp>
      <p:sp>
        <p:nvSpPr>
          <p:cNvPr id="6" name="Rectangle: Rounded Corners 16">
            <a:extLst>
              <a:ext uri="{FF2B5EF4-FFF2-40B4-BE49-F238E27FC236}">
                <a16:creationId xmlns:a16="http://schemas.microsoft.com/office/drawing/2014/main" id="{C443FC19-FFCF-714D-ADB4-E3718C272EE5}"/>
              </a:ext>
            </a:extLst>
          </p:cNvPr>
          <p:cNvSpPr/>
          <p:nvPr/>
        </p:nvSpPr>
        <p:spPr>
          <a:xfrm>
            <a:off x="1466850" y="2076371"/>
            <a:ext cx="3124202" cy="701040"/>
          </a:xfrm>
          <a:prstGeom prst="roundRect">
            <a:avLst/>
          </a:prstGeom>
          <a:ln w="50800">
            <a:solidFill>
              <a:schemeClr val="accent1">
                <a:alpha val="20000"/>
              </a:schemeClr>
            </a:solidFill>
          </a:ln>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alpha val="20000"/>
                  </a:prstClr>
                </a:solidFill>
                <a:latin typeface="Helvetica Neue" panose="02000503000000020004" pitchFamily="2" charset="0"/>
                <a:ea typeface="Helvetica Neue" panose="02000503000000020004" pitchFamily="2" charset="0"/>
                <a:cs typeface="Helvetica Neue" panose="02000503000000020004" pitchFamily="2" charset="0"/>
              </a:rPr>
              <a:t>Structural</a:t>
            </a:r>
            <a:r>
              <a:rPr lang="zh-CN" altLang="en-US" sz="2800" dirty="0">
                <a:solidFill>
                  <a:prstClr val="black">
                    <a:alpha val="20000"/>
                  </a:prstClr>
                </a:solidFill>
                <a:latin typeface="Helvetica Neue" panose="02000503000000020004" pitchFamily="2" charset="0"/>
                <a:cs typeface="Helvetica Neue" panose="02000503000000020004" pitchFamily="2" charset="0"/>
              </a:rPr>
              <a:t> </a:t>
            </a:r>
            <a:r>
              <a:rPr lang="en-US" altLang="zh-CN" sz="2800" dirty="0">
                <a:solidFill>
                  <a:prstClr val="black">
                    <a:alpha val="20000"/>
                  </a:prstClr>
                </a:solidFill>
                <a:latin typeface="Helvetica Neue" panose="02000503000000020004" pitchFamily="2" charset="0"/>
                <a:ea typeface="Helvetica Neue" panose="02000503000000020004" pitchFamily="2" charset="0"/>
                <a:cs typeface="Helvetica Neue" panose="02000503000000020004" pitchFamily="2" charset="0"/>
              </a:rPr>
              <a:t>pattern</a:t>
            </a:r>
          </a:p>
        </p:txBody>
      </p:sp>
      <p:sp>
        <p:nvSpPr>
          <p:cNvPr id="7" name="Rectangle: Rounded Corners 16">
            <a:extLst>
              <a:ext uri="{FF2B5EF4-FFF2-40B4-BE49-F238E27FC236}">
                <a16:creationId xmlns:a16="http://schemas.microsoft.com/office/drawing/2014/main" id="{BF50D53F-9454-954C-8C9C-DEC526FACAFC}"/>
              </a:ext>
            </a:extLst>
          </p:cNvPr>
          <p:cNvSpPr/>
          <p:nvPr/>
        </p:nvSpPr>
        <p:spPr>
          <a:xfrm>
            <a:off x="1466850" y="3485396"/>
            <a:ext cx="3124202" cy="701040"/>
          </a:xfrm>
          <a:prstGeom prst="roundRect">
            <a:avLst/>
          </a:prstGeom>
          <a:solidFill>
            <a:schemeClr val="lt1"/>
          </a:solidFill>
          <a:ln w="50800">
            <a:solidFill>
              <a:schemeClr val="accent1"/>
            </a:solidFill>
          </a:ln>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Link</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features</a:t>
            </a:r>
          </a:p>
        </p:txBody>
      </p:sp>
      <p:sp>
        <p:nvSpPr>
          <p:cNvPr id="8" name="Rectangle: Rounded Corners 16">
            <a:extLst>
              <a:ext uri="{FF2B5EF4-FFF2-40B4-BE49-F238E27FC236}">
                <a16:creationId xmlns:a16="http://schemas.microsoft.com/office/drawing/2014/main" id="{96C016A3-B00E-C94D-B866-82437E8EF21E}"/>
              </a:ext>
            </a:extLst>
          </p:cNvPr>
          <p:cNvSpPr/>
          <p:nvPr/>
        </p:nvSpPr>
        <p:spPr>
          <a:xfrm>
            <a:off x="1466850" y="5041424"/>
            <a:ext cx="3124202" cy="701040"/>
          </a:xfrm>
          <a:prstGeom prst="roundRect">
            <a:avLst/>
          </a:prstGeom>
          <a:ln w="50800">
            <a:solidFill>
              <a:schemeClr val="accent1"/>
            </a:solidFill>
          </a:ln>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Parallel</a:t>
            </a:r>
            <a:r>
              <a:rPr lang="zh-CN" altLang="en-US"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links</a:t>
            </a:r>
          </a:p>
        </p:txBody>
      </p:sp>
      <p:sp>
        <p:nvSpPr>
          <p:cNvPr id="9" name="Rectangle: Rounded Corners 21">
            <a:extLst>
              <a:ext uri="{FF2B5EF4-FFF2-40B4-BE49-F238E27FC236}">
                <a16:creationId xmlns:a16="http://schemas.microsoft.com/office/drawing/2014/main" id="{3427378D-FC48-4F43-BE23-88D0FFF23819}"/>
              </a:ext>
            </a:extLst>
          </p:cNvPr>
          <p:cNvSpPr/>
          <p:nvPr/>
        </p:nvSpPr>
        <p:spPr>
          <a:xfrm>
            <a:off x="6361761" y="2076371"/>
            <a:ext cx="2439339" cy="701040"/>
          </a:xfrm>
          <a:prstGeom prst="roundRect">
            <a:avLst/>
          </a:prstGeom>
          <a:ln w="50800">
            <a:solidFill>
              <a:srgbClr val="D45655">
                <a:alpha val="20000"/>
              </a:srgb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solidFill>
                  <a:schemeClr val="dk1">
                    <a:alpha val="20000"/>
                  </a:schemeClr>
                </a:solidFill>
              </a:rPr>
              <a:t>GNN</a:t>
            </a:r>
            <a:endParaRPr lang="en-US" sz="2400" dirty="0">
              <a:solidFill>
                <a:schemeClr val="dk1">
                  <a:alpha val="20000"/>
                </a:schemeClr>
              </a:solidFill>
            </a:endParaRPr>
          </a:p>
        </p:txBody>
      </p:sp>
      <p:cxnSp>
        <p:nvCxnSpPr>
          <p:cNvPr id="10" name="Straight Arrow Connector 9">
            <a:extLst>
              <a:ext uri="{FF2B5EF4-FFF2-40B4-BE49-F238E27FC236}">
                <a16:creationId xmlns:a16="http://schemas.microsoft.com/office/drawing/2014/main" id="{7A06DB68-5A19-FE4A-9115-DBCFC8670E17}"/>
              </a:ext>
            </a:extLst>
          </p:cNvPr>
          <p:cNvCxnSpPr/>
          <p:nvPr/>
        </p:nvCxnSpPr>
        <p:spPr>
          <a:xfrm>
            <a:off x="5042628" y="2405108"/>
            <a:ext cx="1059305" cy="0"/>
          </a:xfrm>
          <a:prstGeom prst="straightConnector1">
            <a:avLst/>
          </a:prstGeom>
          <a:ln w="50800">
            <a:solidFill>
              <a:srgbClr val="D45655">
                <a:alpha val="20000"/>
              </a:srgbClr>
            </a:solidFill>
            <a:headEnd w="lg" len="lg"/>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86B2E5C-D2AF-5A4C-BE9C-AEA8B183D22A}"/>
              </a:ext>
            </a:extLst>
          </p:cNvPr>
          <p:cNvCxnSpPr>
            <a:cxnSpLocks/>
          </p:cNvCxnSpPr>
          <p:nvPr/>
        </p:nvCxnSpPr>
        <p:spPr>
          <a:xfrm>
            <a:off x="5036695" y="3929108"/>
            <a:ext cx="1059305" cy="661942"/>
          </a:xfrm>
          <a:prstGeom prst="straightConnector1">
            <a:avLst/>
          </a:prstGeom>
          <a:ln w="50800">
            <a:solidFill>
              <a:srgbClr val="D45655"/>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2" name="Rectangle: Rounded Corners 21">
            <a:extLst>
              <a:ext uri="{FF2B5EF4-FFF2-40B4-BE49-F238E27FC236}">
                <a16:creationId xmlns:a16="http://schemas.microsoft.com/office/drawing/2014/main" id="{2DB47A56-8046-8B40-AC01-125ED4F09E6F}"/>
              </a:ext>
            </a:extLst>
          </p:cNvPr>
          <p:cNvSpPr/>
          <p:nvPr/>
        </p:nvSpPr>
        <p:spPr>
          <a:xfrm>
            <a:off x="6361760" y="4152345"/>
            <a:ext cx="2439339" cy="1088866"/>
          </a:xfrm>
          <a:prstGeom prst="roundRect">
            <a:avLst/>
          </a:prstGeom>
          <a:ln w="50800">
            <a:solidFill>
              <a:srgbClr val="D45655"/>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400" dirty="0"/>
              <a:t>Node-link</a:t>
            </a:r>
            <a:r>
              <a:rPr lang="zh-CN" altLang="en-US" sz="2400" dirty="0"/>
              <a:t> </a:t>
            </a:r>
            <a:r>
              <a:rPr lang="en-US" altLang="zh-CN" sz="2400" dirty="0"/>
              <a:t>transformation</a:t>
            </a:r>
            <a:endParaRPr lang="en-US" sz="2400" dirty="0"/>
          </a:p>
        </p:txBody>
      </p:sp>
      <p:cxnSp>
        <p:nvCxnSpPr>
          <p:cNvPr id="13" name="Straight Arrow Connector 12">
            <a:extLst>
              <a:ext uri="{FF2B5EF4-FFF2-40B4-BE49-F238E27FC236}">
                <a16:creationId xmlns:a16="http://schemas.microsoft.com/office/drawing/2014/main" id="{A020B4E0-5A58-D14E-A6B8-4651EDA74C2E}"/>
              </a:ext>
            </a:extLst>
          </p:cNvPr>
          <p:cNvCxnSpPr>
            <a:cxnSpLocks/>
          </p:cNvCxnSpPr>
          <p:nvPr/>
        </p:nvCxnSpPr>
        <p:spPr>
          <a:xfrm flipV="1">
            <a:off x="5036695" y="4884817"/>
            <a:ext cx="1059305" cy="544433"/>
          </a:xfrm>
          <a:prstGeom prst="straightConnector1">
            <a:avLst/>
          </a:prstGeom>
          <a:ln w="50800">
            <a:solidFill>
              <a:srgbClr val="D45655"/>
            </a:solidFill>
            <a:headEnd w="lg" len="lg"/>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96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36004CD-4556-FE4F-BE32-469FFC0E33D9}"/>
              </a:ext>
            </a:extLst>
          </p:cNvPr>
          <p:cNvSpPr>
            <a:spLocks noGrp="1"/>
          </p:cNvSpPr>
          <p:nvPr>
            <p:ph type="sldNum" sz="quarter" idx="12"/>
          </p:nvPr>
        </p:nvSpPr>
        <p:spPr/>
        <p:txBody>
          <a:bodyPr/>
          <a:lstStyle/>
          <a:p>
            <a:fld id="{49DF74E4-2C59-5848-A8B8-DF6A3188A570}" type="slidenum">
              <a:rPr lang="en-US" smtClean="0"/>
              <a:pPr/>
              <a:t>23</a:t>
            </a:fld>
            <a:endParaRPr lang="en-US" dirty="0"/>
          </a:p>
        </p:txBody>
      </p:sp>
      <p:sp>
        <p:nvSpPr>
          <p:cNvPr id="35" name="Oval 34">
            <a:extLst>
              <a:ext uri="{FF2B5EF4-FFF2-40B4-BE49-F238E27FC236}">
                <a16:creationId xmlns:a16="http://schemas.microsoft.com/office/drawing/2014/main" id="{2AB40597-3418-E245-8BC4-D0E66E2505BA}"/>
              </a:ext>
            </a:extLst>
          </p:cNvPr>
          <p:cNvSpPr>
            <a:spLocks noChangeAspect="1"/>
          </p:cNvSpPr>
          <p:nvPr/>
        </p:nvSpPr>
        <p:spPr>
          <a:xfrm>
            <a:off x="2099090" y="2637685"/>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panose="020B0604020202020204"/>
                <a:ea typeface="Helvetica Neue" charset="0"/>
                <a:cs typeface="Helvetica Neue" charset="0"/>
              </a:rPr>
              <a:t>A</a:t>
            </a:r>
          </a:p>
        </p:txBody>
      </p:sp>
      <p:cxnSp>
        <p:nvCxnSpPr>
          <p:cNvPr id="36" name="Straight Arrow Connector 35">
            <a:extLst>
              <a:ext uri="{FF2B5EF4-FFF2-40B4-BE49-F238E27FC236}">
                <a16:creationId xmlns:a16="http://schemas.microsoft.com/office/drawing/2014/main" id="{A68D4922-71A5-0A48-A92B-695FCE857A12}"/>
              </a:ext>
            </a:extLst>
          </p:cNvPr>
          <p:cNvCxnSpPr>
            <a:cxnSpLocks/>
            <a:stCxn id="37" idx="2"/>
            <a:endCxn id="35" idx="7"/>
          </p:cNvCxnSpPr>
          <p:nvPr/>
        </p:nvCxnSpPr>
        <p:spPr>
          <a:xfrm flipH="1">
            <a:off x="2489335" y="2093459"/>
            <a:ext cx="556813" cy="611181"/>
          </a:xfrm>
          <a:prstGeom prst="straightConnector1">
            <a:avLst/>
          </a:prstGeom>
          <a:noFill/>
          <a:ln w="19050" cap="flat" cmpd="sng" algn="ctr">
            <a:solidFill>
              <a:srgbClr val="000000"/>
            </a:solidFill>
            <a:prstDash val="solid"/>
            <a:miter lim="800000"/>
            <a:headEnd type="none" w="med" len="med"/>
            <a:tailEnd type="none" w="med" len="med"/>
          </a:ln>
          <a:effectLst/>
        </p:spPr>
      </p:cxnSp>
      <p:sp>
        <p:nvSpPr>
          <p:cNvPr id="37" name="Oval 36">
            <a:extLst>
              <a:ext uri="{FF2B5EF4-FFF2-40B4-BE49-F238E27FC236}">
                <a16:creationId xmlns:a16="http://schemas.microsoft.com/office/drawing/2014/main" id="{8C0721F7-EBF0-8E41-A46B-343E3C547E88}"/>
              </a:ext>
            </a:extLst>
          </p:cNvPr>
          <p:cNvSpPr>
            <a:spLocks noChangeAspect="1"/>
          </p:cNvSpPr>
          <p:nvPr/>
        </p:nvSpPr>
        <p:spPr>
          <a:xfrm>
            <a:off x="3046148" y="1864859"/>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panose="020B0604020202020204"/>
                <a:ea typeface="Helvetica Neue" charset="0"/>
                <a:cs typeface="Helvetica Neue" charset="0"/>
              </a:rPr>
              <a:t>B</a:t>
            </a:r>
          </a:p>
        </p:txBody>
      </p:sp>
      <p:sp>
        <p:nvSpPr>
          <p:cNvPr id="38" name="Oval 37">
            <a:extLst>
              <a:ext uri="{FF2B5EF4-FFF2-40B4-BE49-F238E27FC236}">
                <a16:creationId xmlns:a16="http://schemas.microsoft.com/office/drawing/2014/main" id="{E7C874CA-5403-BA47-A5F5-0CB30B0690CD}"/>
              </a:ext>
            </a:extLst>
          </p:cNvPr>
          <p:cNvSpPr>
            <a:spLocks noChangeAspect="1"/>
          </p:cNvSpPr>
          <p:nvPr/>
        </p:nvSpPr>
        <p:spPr>
          <a:xfrm>
            <a:off x="4423475" y="1864859"/>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panose="020B0604020202020204"/>
                <a:ea typeface="Helvetica Neue" charset="0"/>
                <a:cs typeface="Helvetica Neue" charset="0"/>
              </a:rPr>
              <a:t>C</a:t>
            </a:r>
          </a:p>
        </p:txBody>
      </p:sp>
      <p:sp>
        <p:nvSpPr>
          <p:cNvPr id="39" name="Oval 38">
            <a:extLst>
              <a:ext uri="{FF2B5EF4-FFF2-40B4-BE49-F238E27FC236}">
                <a16:creationId xmlns:a16="http://schemas.microsoft.com/office/drawing/2014/main" id="{8184CD70-89B6-CF43-8329-388E5BD9634D}"/>
              </a:ext>
            </a:extLst>
          </p:cNvPr>
          <p:cNvSpPr>
            <a:spLocks noChangeAspect="1"/>
          </p:cNvSpPr>
          <p:nvPr/>
        </p:nvSpPr>
        <p:spPr>
          <a:xfrm>
            <a:off x="3046148" y="3357095"/>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panose="020B0604020202020204"/>
                <a:ea typeface="Helvetica Neue" charset="0"/>
                <a:cs typeface="Helvetica Neue" charset="0"/>
              </a:rPr>
              <a:t>D</a:t>
            </a:r>
          </a:p>
        </p:txBody>
      </p:sp>
      <p:sp>
        <p:nvSpPr>
          <p:cNvPr id="40" name="Oval 39">
            <a:extLst>
              <a:ext uri="{FF2B5EF4-FFF2-40B4-BE49-F238E27FC236}">
                <a16:creationId xmlns:a16="http://schemas.microsoft.com/office/drawing/2014/main" id="{CDB2DF4C-D8A8-4E42-80C5-687D31345DC6}"/>
              </a:ext>
            </a:extLst>
          </p:cNvPr>
          <p:cNvSpPr>
            <a:spLocks noChangeAspect="1"/>
          </p:cNvSpPr>
          <p:nvPr/>
        </p:nvSpPr>
        <p:spPr>
          <a:xfrm>
            <a:off x="4423475" y="3357095"/>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latin typeface="Arial" panose="020B0604020202020204"/>
                <a:ea typeface="Helvetica Neue" charset="0"/>
                <a:cs typeface="Helvetica Neue" charset="0"/>
              </a:rPr>
              <a:t>E</a:t>
            </a:r>
          </a:p>
        </p:txBody>
      </p:sp>
      <p:cxnSp>
        <p:nvCxnSpPr>
          <p:cNvPr id="41" name="Straight Arrow Connector 40">
            <a:extLst>
              <a:ext uri="{FF2B5EF4-FFF2-40B4-BE49-F238E27FC236}">
                <a16:creationId xmlns:a16="http://schemas.microsoft.com/office/drawing/2014/main" id="{340E765A-8BB4-E549-A8D7-027F3EA176EC}"/>
              </a:ext>
            </a:extLst>
          </p:cNvPr>
          <p:cNvCxnSpPr>
            <a:cxnSpLocks/>
            <a:stCxn id="38" idx="1"/>
            <a:endCxn id="37" idx="7"/>
          </p:cNvCxnSpPr>
          <p:nvPr/>
        </p:nvCxnSpPr>
        <p:spPr>
          <a:xfrm flipH="1">
            <a:off x="3436393" y="1931814"/>
            <a:ext cx="1054037" cy="0"/>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42" name="Straight Arrow Connector 41">
            <a:extLst>
              <a:ext uri="{FF2B5EF4-FFF2-40B4-BE49-F238E27FC236}">
                <a16:creationId xmlns:a16="http://schemas.microsoft.com/office/drawing/2014/main" id="{AB6E021F-E2D9-184D-8CCD-0EB0E005D077}"/>
              </a:ext>
            </a:extLst>
          </p:cNvPr>
          <p:cNvCxnSpPr>
            <a:cxnSpLocks/>
            <a:stCxn id="40" idx="0"/>
            <a:endCxn id="38" idx="4"/>
          </p:cNvCxnSpPr>
          <p:nvPr/>
        </p:nvCxnSpPr>
        <p:spPr>
          <a:xfrm flipV="1">
            <a:off x="4652075" y="2322059"/>
            <a:ext cx="0" cy="1035036"/>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43" name="Straight Arrow Connector 42">
            <a:extLst>
              <a:ext uri="{FF2B5EF4-FFF2-40B4-BE49-F238E27FC236}">
                <a16:creationId xmlns:a16="http://schemas.microsoft.com/office/drawing/2014/main" id="{ECC760B5-3377-9049-ADDA-FE33D2A25735}"/>
              </a:ext>
            </a:extLst>
          </p:cNvPr>
          <p:cNvCxnSpPr>
            <a:cxnSpLocks/>
            <a:stCxn id="40" idx="2"/>
            <a:endCxn id="39" idx="6"/>
          </p:cNvCxnSpPr>
          <p:nvPr/>
        </p:nvCxnSpPr>
        <p:spPr>
          <a:xfrm flipH="1">
            <a:off x="3503348" y="3585695"/>
            <a:ext cx="920127" cy="0"/>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44" name="Straight Arrow Connector 43">
            <a:extLst>
              <a:ext uri="{FF2B5EF4-FFF2-40B4-BE49-F238E27FC236}">
                <a16:creationId xmlns:a16="http://schemas.microsoft.com/office/drawing/2014/main" id="{49BE50E4-3F72-6240-A8DE-7E76E5C3B022}"/>
              </a:ext>
            </a:extLst>
          </p:cNvPr>
          <p:cNvCxnSpPr>
            <a:cxnSpLocks/>
            <a:stCxn id="39" idx="2"/>
            <a:endCxn id="35" idx="5"/>
          </p:cNvCxnSpPr>
          <p:nvPr/>
        </p:nvCxnSpPr>
        <p:spPr>
          <a:xfrm flipH="1" flipV="1">
            <a:off x="2489335" y="3027930"/>
            <a:ext cx="556813" cy="557765"/>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45" name="Straight Arrow Connector 44">
            <a:extLst>
              <a:ext uri="{FF2B5EF4-FFF2-40B4-BE49-F238E27FC236}">
                <a16:creationId xmlns:a16="http://schemas.microsoft.com/office/drawing/2014/main" id="{FFD3B9DD-A882-EE46-8F60-000463437F91}"/>
              </a:ext>
            </a:extLst>
          </p:cNvPr>
          <p:cNvCxnSpPr>
            <a:cxnSpLocks/>
            <a:stCxn id="38" idx="3"/>
            <a:endCxn id="37" idx="5"/>
          </p:cNvCxnSpPr>
          <p:nvPr/>
        </p:nvCxnSpPr>
        <p:spPr>
          <a:xfrm flipH="1">
            <a:off x="3436393" y="2255104"/>
            <a:ext cx="1054037" cy="0"/>
          </a:xfrm>
          <a:prstGeom prst="straightConnector1">
            <a:avLst/>
          </a:prstGeom>
          <a:noFill/>
          <a:ln w="19050" cap="flat" cmpd="sng" algn="ctr">
            <a:solidFill>
              <a:srgbClr val="000000"/>
            </a:solidFill>
            <a:prstDash val="solid"/>
            <a:miter lim="800000"/>
            <a:headEnd type="none" w="med" len="med"/>
            <a:tailEnd type="none" w="med" len="med"/>
          </a:ln>
          <a:effectLst/>
        </p:spPr>
      </p:cxnSp>
      <p:sp>
        <p:nvSpPr>
          <p:cNvPr id="46" name="Oval 45">
            <a:extLst>
              <a:ext uri="{FF2B5EF4-FFF2-40B4-BE49-F238E27FC236}">
                <a16:creationId xmlns:a16="http://schemas.microsoft.com/office/drawing/2014/main" id="{F70F87D1-F51F-9D4F-ADD1-92418B72BA93}"/>
              </a:ext>
            </a:extLst>
          </p:cNvPr>
          <p:cNvSpPr>
            <a:spLocks noChangeAspect="1"/>
          </p:cNvSpPr>
          <p:nvPr/>
        </p:nvSpPr>
        <p:spPr>
          <a:xfrm>
            <a:off x="5558480" y="2152869"/>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Helvetica Neue" charset="0"/>
              <a:ea typeface="Helvetica Neue" charset="0"/>
              <a:cs typeface="Helvetica Neue" charset="0"/>
            </a:endParaRPr>
          </a:p>
        </p:txBody>
      </p:sp>
      <p:sp>
        <p:nvSpPr>
          <p:cNvPr id="47" name="TextBox 46">
            <a:extLst>
              <a:ext uri="{FF2B5EF4-FFF2-40B4-BE49-F238E27FC236}">
                <a16:creationId xmlns:a16="http://schemas.microsoft.com/office/drawing/2014/main" id="{EA6F011B-B560-B545-B275-1C26813129AB}"/>
              </a:ext>
            </a:extLst>
          </p:cNvPr>
          <p:cNvSpPr txBox="1"/>
          <p:nvPr/>
        </p:nvSpPr>
        <p:spPr>
          <a:xfrm>
            <a:off x="6895021" y="3550843"/>
            <a:ext cx="434734" cy="307777"/>
          </a:xfrm>
          <a:prstGeom prst="rect">
            <a:avLst/>
          </a:prstGeom>
          <a:noFill/>
        </p:spPr>
        <p:txBody>
          <a:bodyPr wrap="none" rtlCol="0">
            <a:spAutoFit/>
          </a:bodyPr>
          <a:lstStyle/>
          <a:p>
            <a:r>
              <a:rPr lang="en-US" altLang="zh-CN" sz="1400" dirty="0">
                <a:solidFill>
                  <a:srgbClr val="000000"/>
                </a:solidFill>
                <a:latin typeface="Arial" panose="020B0604020202020204"/>
                <a:ea typeface="黑体" panose="02010609060101010101" pitchFamily="49" charset="-122"/>
              </a:rPr>
              <a:t>DE</a:t>
            </a:r>
            <a:endParaRPr lang="en-US" sz="1400" dirty="0">
              <a:solidFill>
                <a:srgbClr val="000000"/>
              </a:solidFill>
              <a:latin typeface="Arial" panose="020B0604020202020204"/>
            </a:endParaRPr>
          </a:p>
        </p:txBody>
      </p:sp>
      <p:sp>
        <p:nvSpPr>
          <p:cNvPr id="48" name="Oval 47">
            <a:extLst>
              <a:ext uri="{FF2B5EF4-FFF2-40B4-BE49-F238E27FC236}">
                <a16:creationId xmlns:a16="http://schemas.microsoft.com/office/drawing/2014/main" id="{BD2D3C6F-2A28-F241-A5C2-BBBBCF03D472}"/>
              </a:ext>
            </a:extLst>
          </p:cNvPr>
          <p:cNvSpPr>
            <a:spLocks noChangeAspect="1"/>
          </p:cNvSpPr>
          <p:nvPr/>
        </p:nvSpPr>
        <p:spPr>
          <a:xfrm>
            <a:off x="6718422" y="1690688"/>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Helvetica Neue" charset="0"/>
              <a:ea typeface="Helvetica Neue" charset="0"/>
              <a:cs typeface="Helvetica Neue" charset="0"/>
            </a:endParaRPr>
          </a:p>
        </p:txBody>
      </p:sp>
      <p:sp>
        <p:nvSpPr>
          <p:cNvPr id="49" name="Oval 48">
            <a:extLst>
              <a:ext uri="{FF2B5EF4-FFF2-40B4-BE49-F238E27FC236}">
                <a16:creationId xmlns:a16="http://schemas.microsoft.com/office/drawing/2014/main" id="{3AC520E0-4123-0348-B60C-3FCED614492D}"/>
              </a:ext>
            </a:extLst>
          </p:cNvPr>
          <p:cNvSpPr>
            <a:spLocks noChangeAspect="1"/>
          </p:cNvSpPr>
          <p:nvPr/>
        </p:nvSpPr>
        <p:spPr>
          <a:xfrm>
            <a:off x="6681112" y="2276816"/>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Helvetica Neue" charset="0"/>
              <a:ea typeface="Helvetica Neue" charset="0"/>
              <a:cs typeface="Helvetica Neue" charset="0"/>
            </a:endParaRPr>
          </a:p>
        </p:txBody>
      </p:sp>
      <p:sp>
        <p:nvSpPr>
          <p:cNvPr id="50" name="Oval 49">
            <a:extLst>
              <a:ext uri="{FF2B5EF4-FFF2-40B4-BE49-F238E27FC236}">
                <a16:creationId xmlns:a16="http://schemas.microsoft.com/office/drawing/2014/main" id="{CDECF8E1-4E66-F24C-9F1E-CAA881C3EBA8}"/>
              </a:ext>
            </a:extLst>
          </p:cNvPr>
          <p:cNvSpPr>
            <a:spLocks noChangeAspect="1"/>
          </p:cNvSpPr>
          <p:nvPr/>
        </p:nvSpPr>
        <p:spPr>
          <a:xfrm>
            <a:off x="7902104" y="2691841"/>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Helvetica Neue" charset="0"/>
              <a:ea typeface="Helvetica Neue" charset="0"/>
              <a:cs typeface="Helvetica Neue" charset="0"/>
            </a:endParaRPr>
          </a:p>
        </p:txBody>
      </p:sp>
      <p:sp>
        <p:nvSpPr>
          <p:cNvPr id="51" name="Oval 50">
            <a:extLst>
              <a:ext uri="{FF2B5EF4-FFF2-40B4-BE49-F238E27FC236}">
                <a16:creationId xmlns:a16="http://schemas.microsoft.com/office/drawing/2014/main" id="{923408D5-0379-BF46-8190-0424992903B3}"/>
              </a:ext>
            </a:extLst>
          </p:cNvPr>
          <p:cNvSpPr>
            <a:spLocks noChangeAspect="1"/>
          </p:cNvSpPr>
          <p:nvPr/>
        </p:nvSpPr>
        <p:spPr>
          <a:xfrm>
            <a:off x="5558480" y="3140274"/>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Helvetica Neue" charset="0"/>
              <a:ea typeface="Helvetica Neue" charset="0"/>
              <a:cs typeface="Helvetica Neue" charset="0"/>
            </a:endParaRPr>
          </a:p>
        </p:txBody>
      </p:sp>
      <p:sp>
        <p:nvSpPr>
          <p:cNvPr id="52" name="Oval 51">
            <a:extLst>
              <a:ext uri="{FF2B5EF4-FFF2-40B4-BE49-F238E27FC236}">
                <a16:creationId xmlns:a16="http://schemas.microsoft.com/office/drawing/2014/main" id="{95A4B529-AFDB-FC4C-BF4A-6876BA886CD6}"/>
              </a:ext>
            </a:extLst>
          </p:cNvPr>
          <p:cNvSpPr>
            <a:spLocks noChangeAspect="1"/>
          </p:cNvSpPr>
          <p:nvPr/>
        </p:nvSpPr>
        <p:spPr>
          <a:xfrm>
            <a:off x="6895021" y="3476132"/>
            <a:ext cx="457200" cy="457200"/>
          </a:xfrm>
          <a:prstGeom prst="ellipse">
            <a:avLst/>
          </a:prstGeom>
          <a:noFill/>
          <a:ln w="19050" cap="flat" cmpd="sng" algn="ctr">
            <a:solidFill>
              <a:srgbClr val="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Helvetica Neue" charset="0"/>
              <a:ea typeface="Helvetica Neue" charset="0"/>
              <a:cs typeface="Helvetica Neue" charset="0"/>
            </a:endParaRPr>
          </a:p>
        </p:txBody>
      </p:sp>
      <p:cxnSp>
        <p:nvCxnSpPr>
          <p:cNvPr id="53" name="Straight Arrow Connector 52">
            <a:extLst>
              <a:ext uri="{FF2B5EF4-FFF2-40B4-BE49-F238E27FC236}">
                <a16:creationId xmlns:a16="http://schemas.microsoft.com/office/drawing/2014/main" id="{E7A8D08B-6676-EB4D-AED0-751DC5AA8A67}"/>
              </a:ext>
            </a:extLst>
          </p:cNvPr>
          <p:cNvCxnSpPr>
            <a:cxnSpLocks/>
            <a:stCxn id="48" idx="2"/>
            <a:endCxn id="46" idx="7"/>
          </p:cNvCxnSpPr>
          <p:nvPr/>
        </p:nvCxnSpPr>
        <p:spPr>
          <a:xfrm flipH="1">
            <a:off x="5948725" y="1919288"/>
            <a:ext cx="769697" cy="300536"/>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54" name="Straight Arrow Connector 53">
            <a:extLst>
              <a:ext uri="{FF2B5EF4-FFF2-40B4-BE49-F238E27FC236}">
                <a16:creationId xmlns:a16="http://schemas.microsoft.com/office/drawing/2014/main" id="{7C328F7A-2F8D-E541-874B-AD7FB2D459BB}"/>
              </a:ext>
            </a:extLst>
          </p:cNvPr>
          <p:cNvCxnSpPr>
            <a:cxnSpLocks/>
            <a:stCxn id="49" idx="2"/>
            <a:endCxn id="46" idx="6"/>
          </p:cNvCxnSpPr>
          <p:nvPr/>
        </p:nvCxnSpPr>
        <p:spPr>
          <a:xfrm flipH="1" flipV="1">
            <a:off x="6015680" y="2381469"/>
            <a:ext cx="665432" cy="123947"/>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55" name="Straight Arrow Connector 54">
            <a:extLst>
              <a:ext uri="{FF2B5EF4-FFF2-40B4-BE49-F238E27FC236}">
                <a16:creationId xmlns:a16="http://schemas.microsoft.com/office/drawing/2014/main" id="{850B7EC5-B90E-6640-BA4D-3D9E269B73F8}"/>
              </a:ext>
            </a:extLst>
          </p:cNvPr>
          <p:cNvCxnSpPr>
            <a:cxnSpLocks/>
            <a:stCxn id="50" idx="2"/>
            <a:endCxn id="49" idx="6"/>
          </p:cNvCxnSpPr>
          <p:nvPr/>
        </p:nvCxnSpPr>
        <p:spPr>
          <a:xfrm flipH="1" flipV="1">
            <a:off x="7138312" y="2505416"/>
            <a:ext cx="763792" cy="415025"/>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56" name="Straight Arrow Connector 55">
            <a:extLst>
              <a:ext uri="{FF2B5EF4-FFF2-40B4-BE49-F238E27FC236}">
                <a16:creationId xmlns:a16="http://schemas.microsoft.com/office/drawing/2014/main" id="{5A6E19E8-2204-6F41-8451-630D99ABD52C}"/>
              </a:ext>
            </a:extLst>
          </p:cNvPr>
          <p:cNvCxnSpPr>
            <a:cxnSpLocks/>
            <a:stCxn id="50" idx="3"/>
            <a:endCxn id="52" idx="7"/>
          </p:cNvCxnSpPr>
          <p:nvPr/>
        </p:nvCxnSpPr>
        <p:spPr>
          <a:xfrm flipH="1">
            <a:off x="7285266" y="3082086"/>
            <a:ext cx="683793" cy="461001"/>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57" name="Straight Arrow Connector 56">
            <a:extLst>
              <a:ext uri="{FF2B5EF4-FFF2-40B4-BE49-F238E27FC236}">
                <a16:creationId xmlns:a16="http://schemas.microsoft.com/office/drawing/2014/main" id="{60F32EDD-55C3-DE44-A99D-03E4C474A715}"/>
              </a:ext>
            </a:extLst>
          </p:cNvPr>
          <p:cNvCxnSpPr>
            <a:cxnSpLocks/>
            <a:stCxn id="50" idx="1"/>
            <a:endCxn id="48" idx="6"/>
          </p:cNvCxnSpPr>
          <p:nvPr/>
        </p:nvCxnSpPr>
        <p:spPr>
          <a:xfrm flipH="1" flipV="1">
            <a:off x="7175622" y="1919288"/>
            <a:ext cx="793437" cy="839508"/>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58" name="Straight Arrow Connector 57">
            <a:extLst>
              <a:ext uri="{FF2B5EF4-FFF2-40B4-BE49-F238E27FC236}">
                <a16:creationId xmlns:a16="http://schemas.microsoft.com/office/drawing/2014/main" id="{1B158712-E4D0-C546-8AA5-8098EAB46583}"/>
              </a:ext>
            </a:extLst>
          </p:cNvPr>
          <p:cNvCxnSpPr>
            <a:cxnSpLocks/>
            <a:stCxn id="46" idx="4"/>
            <a:endCxn id="51" idx="0"/>
          </p:cNvCxnSpPr>
          <p:nvPr/>
        </p:nvCxnSpPr>
        <p:spPr>
          <a:xfrm>
            <a:off x="5787080" y="2610069"/>
            <a:ext cx="0" cy="530205"/>
          </a:xfrm>
          <a:prstGeom prst="straightConnector1">
            <a:avLst/>
          </a:prstGeom>
          <a:noFill/>
          <a:ln w="19050" cap="flat" cmpd="sng" algn="ctr">
            <a:solidFill>
              <a:srgbClr val="000000"/>
            </a:solidFill>
            <a:prstDash val="solid"/>
            <a:miter lim="800000"/>
            <a:headEnd type="none" w="med" len="med"/>
            <a:tailEnd type="none" w="med" len="med"/>
          </a:ln>
          <a:effectLst/>
        </p:spPr>
      </p:cxnSp>
      <p:cxnSp>
        <p:nvCxnSpPr>
          <p:cNvPr id="59" name="Straight Arrow Connector 58">
            <a:extLst>
              <a:ext uri="{FF2B5EF4-FFF2-40B4-BE49-F238E27FC236}">
                <a16:creationId xmlns:a16="http://schemas.microsoft.com/office/drawing/2014/main" id="{ABB919AD-66A0-104B-BC89-03C494EEC446}"/>
              </a:ext>
            </a:extLst>
          </p:cNvPr>
          <p:cNvCxnSpPr>
            <a:cxnSpLocks/>
            <a:stCxn id="52" idx="2"/>
            <a:endCxn id="51" idx="5"/>
          </p:cNvCxnSpPr>
          <p:nvPr/>
        </p:nvCxnSpPr>
        <p:spPr>
          <a:xfrm flipH="1" flipV="1">
            <a:off x="5948725" y="3530519"/>
            <a:ext cx="946296" cy="174213"/>
          </a:xfrm>
          <a:prstGeom prst="straightConnector1">
            <a:avLst/>
          </a:prstGeom>
          <a:noFill/>
          <a:ln w="19050" cap="flat" cmpd="sng" algn="ctr">
            <a:solidFill>
              <a:srgbClr val="000000"/>
            </a:solidFill>
            <a:prstDash val="solid"/>
            <a:miter lim="800000"/>
            <a:headEnd type="none" w="med" len="med"/>
            <a:tailEnd type="none" w="med" len="med"/>
          </a:ln>
          <a:effectLst/>
        </p:spPr>
      </p:cxnSp>
      <p:sp>
        <p:nvSpPr>
          <p:cNvPr id="60" name="TextBox 59">
            <a:extLst>
              <a:ext uri="{FF2B5EF4-FFF2-40B4-BE49-F238E27FC236}">
                <a16:creationId xmlns:a16="http://schemas.microsoft.com/office/drawing/2014/main" id="{CD26CCE7-02A4-4B47-9B6C-3F1CD73E3374}"/>
              </a:ext>
            </a:extLst>
          </p:cNvPr>
          <p:cNvSpPr txBox="1"/>
          <p:nvPr/>
        </p:nvSpPr>
        <p:spPr>
          <a:xfrm>
            <a:off x="5588862" y="2217210"/>
            <a:ext cx="425116" cy="307777"/>
          </a:xfrm>
          <a:prstGeom prst="rect">
            <a:avLst/>
          </a:prstGeom>
          <a:noFill/>
        </p:spPr>
        <p:txBody>
          <a:bodyPr wrap="none" rtlCol="0">
            <a:spAutoFit/>
          </a:bodyPr>
          <a:lstStyle/>
          <a:p>
            <a:r>
              <a:rPr lang="en-US" altLang="zh-CN" sz="1400" dirty="0">
                <a:solidFill>
                  <a:srgbClr val="000000"/>
                </a:solidFill>
                <a:latin typeface="Arial" panose="020B0604020202020204"/>
                <a:ea typeface="黑体" panose="02010609060101010101" pitchFamily="49" charset="-122"/>
              </a:rPr>
              <a:t>AB</a:t>
            </a:r>
            <a:endParaRPr lang="en-US" sz="1400" dirty="0">
              <a:solidFill>
                <a:srgbClr val="000000"/>
              </a:solidFill>
              <a:latin typeface="Arial" panose="020B0604020202020204"/>
            </a:endParaRPr>
          </a:p>
        </p:txBody>
      </p:sp>
      <p:sp>
        <p:nvSpPr>
          <p:cNvPr id="61" name="TextBox 60">
            <a:extLst>
              <a:ext uri="{FF2B5EF4-FFF2-40B4-BE49-F238E27FC236}">
                <a16:creationId xmlns:a16="http://schemas.microsoft.com/office/drawing/2014/main" id="{3FC88299-5185-3149-848C-8404921B99B2}"/>
              </a:ext>
            </a:extLst>
          </p:cNvPr>
          <p:cNvSpPr txBox="1"/>
          <p:nvPr/>
        </p:nvSpPr>
        <p:spPr>
          <a:xfrm>
            <a:off x="7919021" y="2766552"/>
            <a:ext cx="434734" cy="307777"/>
          </a:xfrm>
          <a:prstGeom prst="rect">
            <a:avLst/>
          </a:prstGeom>
          <a:noFill/>
        </p:spPr>
        <p:txBody>
          <a:bodyPr wrap="none" rtlCol="0">
            <a:spAutoFit/>
          </a:bodyPr>
          <a:lstStyle/>
          <a:p>
            <a:r>
              <a:rPr lang="en-US" altLang="zh-CN" sz="1400" dirty="0">
                <a:solidFill>
                  <a:srgbClr val="000000"/>
                </a:solidFill>
                <a:latin typeface="Arial" panose="020B0604020202020204"/>
                <a:ea typeface="黑体" panose="02010609060101010101" pitchFamily="49" charset="-122"/>
              </a:rPr>
              <a:t>CE</a:t>
            </a:r>
            <a:endParaRPr lang="en-US" sz="1400" dirty="0">
              <a:solidFill>
                <a:srgbClr val="000000"/>
              </a:solidFill>
              <a:latin typeface="Arial" panose="020B0604020202020204"/>
            </a:endParaRPr>
          </a:p>
        </p:txBody>
      </p:sp>
      <p:sp>
        <p:nvSpPr>
          <p:cNvPr id="62" name="TextBox 61">
            <a:extLst>
              <a:ext uri="{FF2B5EF4-FFF2-40B4-BE49-F238E27FC236}">
                <a16:creationId xmlns:a16="http://schemas.microsoft.com/office/drawing/2014/main" id="{78C65BE4-1D57-E94D-B50D-E57A662550A8}"/>
              </a:ext>
            </a:extLst>
          </p:cNvPr>
          <p:cNvSpPr txBox="1"/>
          <p:nvPr/>
        </p:nvSpPr>
        <p:spPr>
          <a:xfrm>
            <a:off x="6639799" y="2353806"/>
            <a:ext cx="534121" cy="307777"/>
          </a:xfrm>
          <a:prstGeom prst="rect">
            <a:avLst/>
          </a:prstGeom>
          <a:noFill/>
        </p:spPr>
        <p:txBody>
          <a:bodyPr wrap="none" rtlCol="0">
            <a:spAutoFit/>
          </a:bodyPr>
          <a:lstStyle/>
          <a:p>
            <a:r>
              <a:rPr lang="en-US" altLang="zh-CN" sz="1400" dirty="0">
                <a:solidFill>
                  <a:srgbClr val="000000"/>
                </a:solidFill>
                <a:latin typeface="Arial" panose="020B0604020202020204"/>
                <a:ea typeface="黑体" panose="02010609060101010101" pitchFamily="49" charset="-122"/>
              </a:rPr>
              <a:t>BC2</a:t>
            </a:r>
            <a:endParaRPr lang="en-US" sz="1400" dirty="0">
              <a:solidFill>
                <a:srgbClr val="000000"/>
              </a:solidFill>
              <a:latin typeface="Arial" panose="020B0604020202020204"/>
            </a:endParaRPr>
          </a:p>
        </p:txBody>
      </p:sp>
      <p:sp>
        <p:nvSpPr>
          <p:cNvPr id="63" name="TextBox 62">
            <a:extLst>
              <a:ext uri="{FF2B5EF4-FFF2-40B4-BE49-F238E27FC236}">
                <a16:creationId xmlns:a16="http://schemas.microsoft.com/office/drawing/2014/main" id="{475B1485-0888-7144-9156-D9E4F7D1A7E4}"/>
              </a:ext>
            </a:extLst>
          </p:cNvPr>
          <p:cNvSpPr txBox="1"/>
          <p:nvPr/>
        </p:nvSpPr>
        <p:spPr>
          <a:xfrm>
            <a:off x="6679961" y="1765399"/>
            <a:ext cx="534121" cy="307777"/>
          </a:xfrm>
          <a:prstGeom prst="rect">
            <a:avLst/>
          </a:prstGeom>
          <a:noFill/>
        </p:spPr>
        <p:txBody>
          <a:bodyPr wrap="none" rtlCol="0">
            <a:spAutoFit/>
          </a:bodyPr>
          <a:lstStyle/>
          <a:p>
            <a:r>
              <a:rPr lang="en-US" altLang="zh-CN" sz="1400" dirty="0">
                <a:solidFill>
                  <a:srgbClr val="000000"/>
                </a:solidFill>
                <a:latin typeface="Arial" panose="020B0604020202020204"/>
                <a:ea typeface="黑体" panose="02010609060101010101" pitchFamily="49" charset="-122"/>
              </a:rPr>
              <a:t>BC1</a:t>
            </a:r>
            <a:endParaRPr lang="en-US" sz="1400" dirty="0">
              <a:solidFill>
                <a:srgbClr val="000000"/>
              </a:solidFill>
              <a:latin typeface="Arial" panose="020B0604020202020204"/>
            </a:endParaRPr>
          </a:p>
        </p:txBody>
      </p:sp>
      <p:sp>
        <p:nvSpPr>
          <p:cNvPr id="64" name="TextBox 63">
            <a:extLst>
              <a:ext uri="{FF2B5EF4-FFF2-40B4-BE49-F238E27FC236}">
                <a16:creationId xmlns:a16="http://schemas.microsoft.com/office/drawing/2014/main" id="{22B2B642-67FC-EB4C-A1C9-BB950C749CE6}"/>
              </a:ext>
            </a:extLst>
          </p:cNvPr>
          <p:cNvSpPr txBox="1"/>
          <p:nvPr/>
        </p:nvSpPr>
        <p:spPr>
          <a:xfrm>
            <a:off x="5575832" y="3203206"/>
            <a:ext cx="434734" cy="307777"/>
          </a:xfrm>
          <a:prstGeom prst="rect">
            <a:avLst/>
          </a:prstGeom>
          <a:noFill/>
        </p:spPr>
        <p:txBody>
          <a:bodyPr wrap="none" rtlCol="0">
            <a:spAutoFit/>
          </a:bodyPr>
          <a:lstStyle/>
          <a:p>
            <a:r>
              <a:rPr lang="en-US" altLang="zh-CN" sz="1400" dirty="0">
                <a:solidFill>
                  <a:srgbClr val="000000"/>
                </a:solidFill>
                <a:latin typeface="Arial" panose="020B0604020202020204"/>
                <a:ea typeface="黑体" panose="02010609060101010101" pitchFamily="49" charset="-122"/>
              </a:rPr>
              <a:t>AD</a:t>
            </a:r>
            <a:endParaRPr lang="en-US" sz="1400" dirty="0">
              <a:solidFill>
                <a:srgbClr val="000000"/>
              </a:solidFill>
              <a:latin typeface="Arial" panose="020B0604020202020204"/>
            </a:endParaRPr>
          </a:p>
        </p:txBody>
      </p:sp>
      <p:sp>
        <p:nvSpPr>
          <p:cNvPr id="65" name="Title 1">
            <a:extLst>
              <a:ext uri="{FF2B5EF4-FFF2-40B4-BE49-F238E27FC236}">
                <a16:creationId xmlns:a16="http://schemas.microsoft.com/office/drawing/2014/main" id="{8C1BA9B1-A0FE-8C41-911B-03D85FF3379D}"/>
              </a:ext>
            </a:extLst>
          </p:cNvPr>
          <p:cNvSpPr>
            <a:spLocks noGrp="1"/>
          </p:cNvSpPr>
          <p:nvPr>
            <p:ph type="title"/>
          </p:nvPr>
        </p:nvSpPr>
        <p:spPr>
          <a:xfrm>
            <a:off x="838200" y="365125"/>
            <a:ext cx="10515600" cy="1325563"/>
          </a:xfrm>
        </p:spPr>
        <p:txBody>
          <a:bodyPr/>
          <a:lstStyle/>
          <a:p>
            <a:r>
              <a:rPr lang="en-US" altLang="zh-CN" dirty="0"/>
              <a:t>Challenge</a:t>
            </a:r>
            <a:r>
              <a:rPr lang="zh-CN" altLang="en-US" dirty="0"/>
              <a:t> </a:t>
            </a:r>
            <a:r>
              <a:rPr lang="en-US" altLang="zh-CN" dirty="0"/>
              <a:t>3:</a:t>
            </a:r>
            <a:r>
              <a:rPr lang="zh-CN" altLang="en-US" dirty="0"/>
              <a:t> </a:t>
            </a:r>
            <a:r>
              <a:rPr lang="en-US" altLang="zh-CN" dirty="0"/>
              <a:t>How</a:t>
            </a:r>
            <a:r>
              <a:rPr lang="zh-CN" altLang="en-US" dirty="0"/>
              <a:t> </a:t>
            </a:r>
            <a:r>
              <a:rPr lang="en-US" altLang="zh-CN" dirty="0"/>
              <a:t>to</a:t>
            </a:r>
            <a:r>
              <a:rPr lang="zh-CN" altLang="en-US" dirty="0"/>
              <a:t> </a:t>
            </a:r>
            <a:r>
              <a:rPr lang="en-US" altLang="zh-CN" dirty="0"/>
              <a:t>encode</a:t>
            </a:r>
            <a:r>
              <a:rPr lang="zh-CN" altLang="en-US" dirty="0"/>
              <a:t> </a:t>
            </a:r>
            <a:r>
              <a:rPr lang="en-US" altLang="zh-CN" dirty="0"/>
              <a:t>network</a:t>
            </a:r>
            <a:r>
              <a:rPr lang="zh-CN" altLang="en-US" dirty="0"/>
              <a:t> </a:t>
            </a:r>
            <a:r>
              <a:rPr lang="en-US" altLang="zh-CN" dirty="0"/>
              <a:t>topology</a:t>
            </a:r>
            <a:endParaRPr lang="en-US" dirty="0"/>
          </a:p>
        </p:txBody>
      </p:sp>
      <p:sp>
        <p:nvSpPr>
          <p:cNvPr id="66" name="TextBox 65">
            <a:extLst>
              <a:ext uri="{FF2B5EF4-FFF2-40B4-BE49-F238E27FC236}">
                <a16:creationId xmlns:a16="http://schemas.microsoft.com/office/drawing/2014/main" id="{D8501E30-A39B-A647-A54E-C0FC7E64028A}"/>
              </a:ext>
            </a:extLst>
          </p:cNvPr>
          <p:cNvSpPr txBox="1"/>
          <p:nvPr/>
        </p:nvSpPr>
        <p:spPr>
          <a:xfrm>
            <a:off x="1818217" y="4144262"/>
            <a:ext cx="3219450"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Before</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transformation</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7" name="TextBox 66">
            <a:extLst>
              <a:ext uri="{FF2B5EF4-FFF2-40B4-BE49-F238E27FC236}">
                <a16:creationId xmlns:a16="http://schemas.microsoft.com/office/drawing/2014/main" id="{932E6219-A0F2-BE4D-A50D-4D9CDB8FE1B4}"/>
              </a:ext>
            </a:extLst>
          </p:cNvPr>
          <p:cNvSpPr txBox="1"/>
          <p:nvPr/>
        </p:nvSpPr>
        <p:spPr>
          <a:xfrm>
            <a:off x="5588862" y="4149086"/>
            <a:ext cx="3219450"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After</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transformation</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8" name="Rounded Rectangle 67">
            <a:extLst>
              <a:ext uri="{FF2B5EF4-FFF2-40B4-BE49-F238E27FC236}">
                <a16:creationId xmlns:a16="http://schemas.microsoft.com/office/drawing/2014/main" id="{F5EB5E59-943B-0B42-A2FD-144DB5BC6C3B}"/>
              </a:ext>
            </a:extLst>
          </p:cNvPr>
          <p:cNvSpPr/>
          <p:nvPr/>
        </p:nvSpPr>
        <p:spPr>
          <a:xfrm>
            <a:off x="2960176" y="1674016"/>
            <a:ext cx="1979366" cy="795340"/>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Rounded Rectangle 68">
            <a:extLst>
              <a:ext uri="{FF2B5EF4-FFF2-40B4-BE49-F238E27FC236}">
                <a16:creationId xmlns:a16="http://schemas.microsoft.com/office/drawing/2014/main" id="{E255E512-8DD8-654C-ABBC-E54B3026F255}"/>
              </a:ext>
            </a:extLst>
          </p:cNvPr>
          <p:cNvSpPr/>
          <p:nvPr/>
        </p:nvSpPr>
        <p:spPr>
          <a:xfrm>
            <a:off x="6486709" y="1581908"/>
            <a:ext cx="920867" cy="1271578"/>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2031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36239-8EE4-A14F-84E1-D4C78BE37ED2}"/>
              </a:ext>
            </a:extLst>
          </p:cNvPr>
          <p:cNvSpPr>
            <a:spLocks noGrp="1"/>
          </p:cNvSpPr>
          <p:nvPr>
            <p:ph type="title"/>
          </p:nvPr>
        </p:nvSpPr>
        <p:spPr/>
        <p:txBody>
          <a:bodyPr/>
          <a:lstStyle/>
          <a:p>
            <a:r>
              <a:rPr lang="en-US" altLang="zh-CN" dirty="0">
                <a:solidFill>
                  <a:prstClr val="black"/>
                </a:solidFill>
              </a:rPr>
              <a:t>Implementation</a:t>
            </a:r>
            <a:endParaRPr lang="en-US" dirty="0"/>
          </a:p>
        </p:txBody>
      </p:sp>
      <p:sp>
        <p:nvSpPr>
          <p:cNvPr id="3" name="Content Placeholder 2">
            <a:extLst>
              <a:ext uri="{FF2B5EF4-FFF2-40B4-BE49-F238E27FC236}">
                <a16:creationId xmlns:a16="http://schemas.microsoft.com/office/drawing/2014/main" id="{443C78D3-EBF9-F442-A7D9-FECBBC3CB898}"/>
              </a:ext>
            </a:extLst>
          </p:cNvPr>
          <p:cNvSpPr>
            <a:spLocks noGrp="1"/>
          </p:cNvSpPr>
          <p:nvPr>
            <p:ph idx="1"/>
          </p:nvPr>
        </p:nvSpPr>
        <p:spPr>
          <a:xfrm>
            <a:off x="838200" y="1690688"/>
            <a:ext cx="10515600" cy="4351338"/>
          </a:xfrm>
        </p:spPr>
        <p:txBody>
          <a:bodyPr>
            <a:normAutofit/>
          </a:bodyPr>
          <a:lstStyle/>
          <a:p>
            <a:r>
              <a:rPr lang="en-US" altLang="zh-CN" dirty="0"/>
              <a:t>Plan</a:t>
            </a:r>
            <a:r>
              <a:rPr lang="zh-CN" altLang="en-US" dirty="0"/>
              <a:t> </a:t>
            </a:r>
            <a:r>
              <a:rPr lang="en-US" altLang="zh-CN" dirty="0"/>
              <a:t>evaluator</a:t>
            </a:r>
          </a:p>
          <a:p>
            <a:pPr lvl="1"/>
            <a:r>
              <a:rPr lang="en-US" altLang="zh-CN" dirty="0"/>
              <a:t>LP</a:t>
            </a:r>
            <a:r>
              <a:rPr lang="zh-CN" altLang="en-US" dirty="0"/>
              <a:t> </a:t>
            </a:r>
            <a:r>
              <a:rPr lang="en-US" altLang="zh-CN" dirty="0"/>
              <a:t>problem</a:t>
            </a:r>
          </a:p>
          <a:p>
            <a:pPr lvl="1"/>
            <a:r>
              <a:rPr lang="en-US" altLang="zh-CN" dirty="0"/>
              <a:t>Optimization</a:t>
            </a:r>
            <a:r>
              <a:rPr lang="zh-CN" altLang="en-US" dirty="0"/>
              <a:t> </a:t>
            </a:r>
            <a:r>
              <a:rPr lang="en-US" altLang="zh-CN" dirty="0"/>
              <a:t>#1:</a:t>
            </a:r>
            <a:r>
              <a:rPr lang="zh-CN" altLang="en-US" dirty="0"/>
              <a:t> </a:t>
            </a:r>
            <a:r>
              <a:rPr lang="en-US" altLang="zh-CN" dirty="0"/>
              <a:t>source</a:t>
            </a:r>
            <a:r>
              <a:rPr lang="zh-CN" altLang="en-US" dirty="0"/>
              <a:t> </a:t>
            </a:r>
            <a:r>
              <a:rPr lang="en-US" altLang="zh-CN" dirty="0"/>
              <a:t>aggregation</a:t>
            </a:r>
          </a:p>
          <a:p>
            <a:pPr lvl="2"/>
            <a:r>
              <a:rPr lang="en-US" altLang="zh-CN" dirty="0"/>
              <a:t>Fewer</a:t>
            </a:r>
            <a:r>
              <a:rPr lang="zh-CN" altLang="en-US" dirty="0"/>
              <a:t> </a:t>
            </a:r>
            <a:r>
              <a:rPr lang="en-US" altLang="zh-CN" dirty="0"/>
              <a:t>constraints</a:t>
            </a:r>
            <a:r>
              <a:rPr lang="zh-CN" altLang="en-US" dirty="0"/>
              <a:t> </a:t>
            </a:r>
            <a:r>
              <a:rPr lang="en-US" altLang="zh-CN" dirty="0"/>
              <a:t>and</a:t>
            </a:r>
            <a:r>
              <a:rPr lang="zh-CN" altLang="en-US" dirty="0"/>
              <a:t> </a:t>
            </a:r>
            <a:r>
              <a:rPr lang="en-US" altLang="zh-CN" dirty="0"/>
              <a:t>variables</a:t>
            </a:r>
            <a:r>
              <a:rPr lang="zh-CN" altLang="en-US" dirty="0"/>
              <a:t> </a:t>
            </a:r>
            <a:endParaRPr lang="en-US" altLang="zh-CN" dirty="0"/>
          </a:p>
          <a:p>
            <a:pPr lvl="1"/>
            <a:r>
              <a:rPr lang="en-US" altLang="zh-CN" dirty="0"/>
              <a:t>Optimization</a:t>
            </a:r>
            <a:r>
              <a:rPr lang="zh-CN" altLang="en-US" dirty="0"/>
              <a:t> </a:t>
            </a:r>
            <a:r>
              <a:rPr lang="en-US" altLang="zh-CN" dirty="0"/>
              <a:t>#2:</a:t>
            </a:r>
            <a:r>
              <a:rPr lang="zh-CN" altLang="en-US" dirty="0"/>
              <a:t> </a:t>
            </a:r>
            <a:r>
              <a:rPr lang="en-US" altLang="zh-CN" dirty="0"/>
              <a:t>stateful</a:t>
            </a:r>
            <a:r>
              <a:rPr lang="zh-CN" altLang="en-US" dirty="0"/>
              <a:t> </a:t>
            </a:r>
            <a:r>
              <a:rPr lang="en-US" altLang="zh-CN" dirty="0"/>
              <a:t>failure</a:t>
            </a:r>
            <a:r>
              <a:rPr lang="zh-CN" altLang="en-US" dirty="0"/>
              <a:t> </a:t>
            </a:r>
            <a:r>
              <a:rPr lang="en-US" altLang="zh-CN" dirty="0"/>
              <a:t>checking</a:t>
            </a:r>
          </a:p>
          <a:p>
            <a:pPr lvl="1"/>
            <a:endParaRPr lang="en-US" dirty="0"/>
          </a:p>
        </p:txBody>
      </p:sp>
      <p:sp>
        <p:nvSpPr>
          <p:cNvPr id="4" name="Slide Number Placeholder 3">
            <a:extLst>
              <a:ext uri="{FF2B5EF4-FFF2-40B4-BE49-F238E27FC236}">
                <a16:creationId xmlns:a16="http://schemas.microsoft.com/office/drawing/2014/main" id="{D41B74F7-43EE-C240-B20A-271711C00E77}"/>
              </a:ext>
            </a:extLst>
          </p:cNvPr>
          <p:cNvSpPr>
            <a:spLocks noGrp="1"/>
          </p:cNvSpPr>
          <p:nvPr>
            <p:ph type="sldNum" sz="quarter" idx="12"/>
          </p:nvPr>
        </p:nvSpPr>
        <p:spPr/>
        <p:txBody>
          <a:bodyPr/>
          <a:lstStyle/>
          <a:p>
            <a:fld id="{49DF74E4-2C59-5848-A8B8-DF6A3188A570}" type="slidenum">
              <a:rPr lang="en-US" smtClean="0"/>
              <a:pPr/>
              <a:t>24</a:t>
            </a:fld>
            <a:endParaRPr lang="en-US" dirty="0"/>
          </a:p>
        </p:txBody>
      </p:sp>
      <p:pic>
        <p:nvPicPr>
          <p:cNvPr id="5" name="Picture 4">
            <a:extLst>
              <a:ext uri="{FF2B5EF4-FFF2-40B4-BE49-F238E27FC236}">
                <a16:creationId xmlns:a16="http://schemas.microsoft.com/office/drawing/2014/main" id="{4AABF6FC-DC73-4846-8019-A534C1447642}"/>
              </a:ext>
            </a:extLst>
          </p:cNvPr>
          <p:cNvPicPr>
            <a:picLocks noChangeAspect="1"/>
          </p:cNvPicPr>
          <p:nvPr/>
        </p:nvPicPr>
        <p:blipFill>
          <a:blip r:embed="rId3"/>
          <a:stretch>
            <a:fillRect/>
          </a:stretch>
        </p:blipFill>
        <p:spPr>
          <a:xfrm>
            <a:off x="4438650" y="815974"/>
            <a:ext cx="3314700" cy="1352397"/>
          </a:xfrm>
          <a:prstGeom prst="rect">
            <a:avLst/>
          </a:prstGeom>
        </p:spPr>
      </p:pic>
      <p:sp>
        <p:nvSpPr>
          <p:cNvPr id="7" name="TextBox 6">
            <a:extLst>
              <a:ext uri="{FF2B5EF4-FFF2-40B4-BE49-F238E27FC236}">
                <a16:creationId xmlns:a16="http://schemas.microsoft.com/office/drawing/2014/main" id="{8FF6DC61-181D-3748-A198-E5A32F5DDDF7}"/>
              </a:ext>
            </a:extLst>
          </p:cNvPr>
          <p:cNvSpPr txBox="1"/>
          <p:nvPr/>
        </p:nvSpPr>
        <p:spPr>
          <a:xfrm>
            <a:off x="3021242" y="4029450"/>
            <a:ext cx="5708469" cy="461665"/>
          </a:xfrm>
          <a:prstGeom prst="rect">
            <a:avLst/>
          </a:prstGeom>
          <a:noFill/>
        </p:spPr>
        <p:txBody>
          <a:bodyPr wrap="square" rtlCol="0">
            <a:spAutoFit/>
          </a:bodyPr>
          <a:lstStyle/>
          <a:p>
            <a:r>
              <a:rPr lang="en-US" altLang="zh-CN" sz="2400" dirty="0">
                <a:latin typeface="Arial" panose="020B0604020202020204"/>
                <a:hlinkClick r:id="rId4"/>
              </a:rPr>
              <a:t>https://</a:t>
            </a:r>
            <a:r>
              <a:rPr lang="en-US" altLang="zh-CN" sz="2400" dirty="0" err="1">
                <a:latin typeface="Arial" panose="020B0604020202020204"/>
                <a:hlinkClick r:id="rId4"/>
              </a:rPr>
              <a:t>github.com</a:t>
            </a:r>
            <a:r>
              <a:rPr lang="en-US" altLang="zh-CN" sz="2400" dirty="0">
                <a:latin typeface="Arial" panose="020B0604020202020204"/>
                <a:hlinkClick r:id="rId4"/>
              </a:rPr>
              <a:t>/</a:t>
            </a:r>
            <a:r>
              <a:rPr lang="en-US" altLang="zh-CN" sz="2400" dirty="0" err="1">
                <a:latin typeface="Arial" panose="020B0604020202020204"/>
                <a:hlinkClick r:id="rId4"/>
              </a:rPr>
              <a:t>netx</a:t>
            </a:r>
            <a:r>
              <a:rPr lang="en-US" altLang="zh-CN" sz="2400" dirty="0">
                <a:latin typeface="Arial" panose="020B0604020202020204"/>
                <a:hlinkClick r:id="rId4"/>
              </a:rPr>
              <a:t>-repo/</a:t>
            </a:r>
            <a:r>
              <a:rPr lang="en-US" altLang="zh-CN" sz="2400" dirty="0" err="1">
                <a:latin typeface="Arial" panose="020B0604020202020204"/>
                <a:hlinkClick r:id="rId4"/>
              </a:rPr>
              <a:t>neuroplan</a:t>
            </a:r>
            <a:endParaRPr lang="en-US" sz="2400" dirty="0">
              <a:latin typeface="Arial" panose="020B0604020202020204"/>
            </a:endParaRPr>
          </a:p>
        </p:txBody>
      </p:sp>
      <p:pic>
        <p:nvPicPr>
          <p:cNvPr id="8" name="Picture 4" descr="Github, mark icon - Free download on Iconfinder">
            <a:extLst>
              <a:ext uri="{FF2B5EF4-FFF2-40B4-BE49-F238E27FC236}">
                <a16:creationId xmlns:a16="http://schemas.microsoft.com/office/drawing/2014/main" id="{460DB5FB-3106-0E47-A4ED-6C359B67A8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59577" y="4029450"/>
            <a:ext cx="461665" cy="461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9037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5A26C-0DF7-984F-8783-CDC3920B61D5}"/>
              </a:ext>
            </a:extLst>
          </p:cNvPr>
          <p:cNvSpPr>
            <a:spLocks noGrp="1"/>
          </p:cNvSpPr>
          <p:nvPr>
            <p:ph type="title"/>
          </p:nvPr>
        </p:nvSpPr>
        <p:spPr/>
        <p:txBody>
          <a:bodyPr/>
          <a:lstStyle/>
          <a:p>
            <a:r>
              <a:rPr lang="en-US" altLang="zh-CN" dirty="0"/>
              <a:t>Evaluation</a:t>
            </a:r>
            <a:endParaRPr lang="en-US" dirty="0"/>
          </a:p>
        </p:txBody>
      </p:sp>
      <p:sp>
        <p:nvSpPr>
          <p:cNvPr id="3" name="Content Placeholder 2">
            <a:extLst>
              <a:ext uri="{FF2B5EF4-FFF2-40B4-BE49-F238E27FC236}">
                <a16:creationId xmlns:a16="http://schemas.microsoft.com/office/drawing/2014/main" id="{7D7D2D96-4787-064E-9B37-717E7166081E}"/>
              </a:ext>
            </a:extLst>
          </p:cNvPr>
          <p:cNvSpPr>
            <a:spLocks noGrp="1"/>
          </p:cNvSpPr>
          <p:nvPr>
            <p:ph idx="1"/>
          </p:nvPr>
        </p:nvSpPr>
        <p:spPr/>
        <p:txBody>
          <a:bodyPr/>
          <a:lstStyle/>
          <a:p>
            <a:r>
              <a:rPr lang="en-US" altLang="zh-CN" dirty="0"/>
              <a:t>Implementation</a:t>
            </a:r>
            <a:r>
              <a:rPr lang="zh-CN" altLang="en-US" dirty="0"/>
              <a:t> </a:t>
            </a:r>
            <a:r>
              <a:rPr lang="en-US" altLang="zh-CN" dirty="0"/>
              <a:t>efficiency</a:t>
            </a:r>
          </a:p>
          <a:p>
            <a:r>
              <a:rPr lang="en-US" altLang="zh-CN" dirty="0"/>
              <a:t>Optimality</a:t>
            </a:r>
          </a:p>
          <a:p>
            <a:r>
              <a:rPr lang="en-US" altLang="zh-CN" dirty="0"/>
              <a:t>Scalability</a:t>
            </a:r>
          </a:p>
          <a:p>
            <a:r>
              <a:rPr lang="en-US" altLang="zh-CN" dirty="0"/>
              <a:t>Sensitivity</a:t>
            </a:r>
            <a:r>
              <a:rPr lang="zh-CN" altLang="en-US" dirty="0"/>
              <a:t> </a:t>
            </a:r>
            <a:r>
              <a:rPr lang="en-US" altLang="zh-CN" dirty="0"/>
              <a:t>analysis</a:t>
            </a:r>
          </a:p>
          <a:p>
            <a:pPr lvl="1"/>
            <a:r>
              <a:rPr lang="en-US" altLang="zh-CN" dirty="0"/>
              <a:t>GNN</a:t>
            </a:r>
            <a:r>
              <a:rPr lang="zh-CN" altLang="en-US" dirty="0"/>
              <a:t> </a:t>
            </a:r>
            <a:r>
              <a:rPr lang="en-US" altLang="zh-CN" dirty="0"/>
              <a:t>layers</a:t>
            </a:r>
          </a:p>
          <a:p>
            <a:pPr lvl="1"/>
            <a:r>
              <a:rPr lang="en-US" altLang="zh-CN" dirty="0"/>
              <a:t>Relax</a:t>
            </a:r>
            <a:r>
              <a:rPr lang="zh-CN" altLang="en-US" dirty="0"/>
              <a:t> </a:t>
            </a:r>
            <a:r>
              <a:rPr lang="en-US" altLang="zh-CN" dirty="0"/>
              <a:t>factor</a:t>
            </a:r>
          </a:p>
          <a:p>
            <a:pPr lvl="1"/>
            <a:r>
              <a:rPr lang="en-US" altLang="zh-CN" dirty="0"/>
              <a:t>Hidden</a:t>
            </a:r>
            <a:r>
              <a:rPr lang="zh-CN" altLang="en-US" dirty="0"/>
              <a:t> </a:t>
            </a:r>
            <a:r>
              <a:rPr lang="en-US" altLang="zh-CN" dirty="0"/>
              <a:t>size</a:t>
            </a:r>
            <a:r>
              <a:rPr lang="zh-CN" altLang="en-US" dirty="0"/>
              <a:t> </a:t>
            </a:r>
            <a:r>
              <a:rPr lang="en-US" altLang="zh-CN" dirty="0"/>
              <a:t>of</a:t>
            </a:r>
            <a:r>
              <a:rPr lang="zh-CN" altLang="en-US" dirty="0"/>
              <a:t> </a:t>
            </a:r>
            <a:r>
              <a:rPr lang="en-US" altLang="zh-CN" dirty="0"/>
              <a:t>MLP</a:t>
            </a:r>
          </a:p>
          <a:p>
            <a:pPr lvl="1"/>
            <a:r>
              <a:rPr lang="en-US" altLang="zh-CN" dirty="0"/>
              <a:t>Maximum</a:t>
            </a:r>
            <a:r>
              <a:rPr lang="zh-CN" altLang="en-US" dirty="0"/>
              <a:t> </a:t>
            </a:r>
            <a:r>
              <a:rPr lang="en-US" altLang="zh-CN" dirty="0"/>
              <a:t>capacity</a:t>
            </a:r>
            <a:r>
              <a:rPr lang="zh-CN" altLang="en-US" dirty="0"/>
              <a:t> </a:t>
            </a:r>
            <a:r>
              <a:rPr lang="en-US" altLang="zh-CN" dirty="0"/>
              <a:t>unit</a:t>
            </a:r>
          </a:p>
          <a:p>
            <a:endParaRPr lang="en-US" dirty="0"/>
          </a:p>
        </p:txBody>
      </p:sp>
      <p:sp>
        <p:nvSpPr>
          <p:cNvPr id="4" name="Slide Number Placeholder 3">
            <a:extLst>
              <a:ext uri="{FF2B5EF4-FFF2-40B4-BE49-F238E27FC236}">
                <a16:creationId xmlns:a16="http://schemas.microsoft.com/office/drawing/2014/main" id="{E9B80AB9-8202-BE41-8ED1-3DF18EECCA62}"/>
              </a:ext>
            </a:extLst>
          </p:cNvPr>
          <p:cNvSpPr>
            <a:spLocks noGrp="1"/>
          </p:cNvSpPr>
          <p:nvPr>
            <p:ph type="sldNum" sz="quarter" idx="12"/>
          </p:nvPr>
        </p:nvSpPr>
        <p:spPr/>
        <p:txBody>
          <a:bodyPr/>
          <a:lstStyle/>
          <a:p>
            <a:fld id="{49DF74E4-2C59-5848-A8B8-DF6A3188A570}" type="slidenum">
              <a:rPr lang="en-US" smtClean="0"/>
              <a:pPr/>
              <a:t>25</a:t>
            </a:fld>
            <a:endParaRPr lang="en-US" dirty="0"/>
          </a:p>
        </p:txBody>
      </p:sp>
    </p:spTree>
    <p:extLst>
      <p:ext uri="{BB962C8B-B14F-4D97-AF65-F5344CB8AC3E}">
        <p14:creationId xmlns:p14="http://schemas.microsoft.com/office/powerpoint/2010/main" val="31422487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5A26C-0DF7-984F-8783-CDC3920B61D5}"/>
              </a:ext>
            </a:extLst>
          </p:cNvPr>
          <p:cNvSpPr>
            <a:spLocks noGrp="1"/>
          </p:cNvSpPr>
          <p:nvPr>
            <p:ph type="title"/>
          </p:nvPr>
        </p:nvSpPr>
        <p:spPr/>
        <p:txBody>
          <a:bodyPr/>
          <a:lstStyle/>
          <a:p>
            <a:r>
              <a:rPr lang="en-US" altLang="zh-CN" dirty="0"/>
              <a:t>Evaluation</a:t>
            </a:r>
            <a:endParaRPr lang="en-US" dirty="0"/>
          </a:p>
        </p:txBody>
      </p:sp>
      <p:sp>
        <p:nvSpPr>
          <p:cNvPr id="3" name="Content Placeholder 2">
            <a:extLst>
              <a:ext uri="{FF2B5EF4-FFF2-40B4-BE49-F238E27FC236}">
                <a16:creationId xmlns:a16="http://schemas.microsoft.com/office/drawing/2014/main" id="{7D7D2D96-4787-064E-9B37-717E7166081E}"/>
              </a:ext>
            </a:extLst>
          </p:cNvPr>
          <p:cNvSpPr>
            <a:spLocks noGrp="1"/>
          </p:cNvSpPr>
          <p:nvPr>
            <p:ph idx="1"/>
          </p:nvPr>
        </p:nvSpPr>
        <p:spPr/>
        <p:txBody>
          <a:bodyPr/>
          <a:lstStyle/>
          <a:p>
            <a:r>
              <a:rPr lang="en-US" altLang="zh-CN" dirty="0"/>
              <a:t>Implementation</a:t>
            </a:r>
            <a:r>
              <a:rPr lang="zh-CN" altLang="en-US" dirty="0"/>
              <a:t> </a:t>
            </a:r>
            <a:r>
              <a:rPr lang="en-US" altLang="zh-CN" dirty="0"/>
              <a:t>efficiency</a:t>
            </a:r>
          </a:p>
          <a:p>
            <a:r>
              <a:rPr lang="en-US" altLang="zh-CN" dirty="0"/>
              <a:t>Optimality</a:t>
            </a:r>
          </a:p>
          <a:p>
            <a:r>
              <a:rPr lang="en-US" altLang="zh-CN" dirty="0"/>
              <a:t>Scalability</a:t>
            </a:r>
          </a:p>
          <a:p>
            <a:r>
              <a:rPr lang="en-US" altLang="zh-CN" dirty="0"/>
              <a:t>Sensitivity</a:t>
            </a:r>
            <a:r>
              <a:rPr lang="zh-CN" altLang="en-US" dirty="0"/>
              <a:t> </a:t>
            </a:r>
            <a:r>
              <a:rPr lang="en-US" altLang="zh-CN" dirty="0"/>
              <a:t>analysis</a:t>
            </a:r>
          </a:p>
          <a:p>
            <a:pPr lvl="1"/>
            <a:r>
              <a:rPr lang="en-US" altLang="zh-CN" dirty="0"/>
              <a:t>GNN</a:t>
            </a:r>
            <a:r>
              <a:rPr lang="zh-CN" altLang="en-US" dirty="0"/>
              <a:t> </a:t>
            </a:r>
            <a:r>
              <a:rPr lang="en-US" altLang="zh-CN" dirty="0"/>
              <a:t>layers</a:t>
            </a:r>
          </a:p>
          <a:p>
            <a:pPr lvl="1"/>
            <a:r>
              <a:rPr lang="en-US" altLang="zh-CN" dirty="0"/>
              <a:t>Relax</a:t>
            </a:r>
            <a:r>
              <a:rPr lang="zh-CN" altLang="en-US" dirty="0"/>
              <a:t> </a:t>
            </a:r>
            <a:r>
              <a:rPr lang="en-US" altLang="zh-CN" dirty="0"/>
              <a:t>factor</a:t>
            </a:r>
          </a:p>
          <a:p>
            <a:pPr lvl="1"/>
            <a:r>
              <a:rPr lang="en-US" altLang="zh-CN" dirty="0">
                <a:solidFill>
                  <a:schemeClr val="bg1">
                    <a:lumMod val="65000"/>
                  </a:schemeClr>
                </a:solidFill>
              </a:rPr>
              <a:t>Hidden</a:t>
            </a:r>
            <a:r>
              <a:rPr lang="zh-CN" altLang="en-US" dirty="0">
                <a:solidFill>
                  <a:schemeClr val="bg1">
                    <a:lumMod val="65000"/>
                  </a:schemeClr>
                </a:solidFill>
              </a:rPr>
              <a:t> </a:t>
            </a:r>
            <a:r>
              <a:rPr lang="en-US" altLang="zh-CN" dirty="0">
                <a:solidFill>
                  <a:schemeClr val="bg1">
                    <a:lumMod val="65000"/>
                  </a:schemeClr>
                </a:solidFill>
              </a:rPr>
              <a:t>size</a:t>
            </a:r>
            <a:r>
              <a:rPr lang="zh-CN" altLang="en-US" dirty="0">
                <a:solidFill>
                  <a:schemeClr val="bg1">
                    <a:lumMod val="65000"/>
                  </a:schemeClr>
                </a:solidFill>
              </a:rPr>
              <a:t> </a:t>
            </a:r>
            <a:r>
              <a:rPr lang="en-US" altLang="zh-CN" dirty="0">
                <a:solidFill>
                  <a:schemeClr val="bg1">
                    <a:lumMod val="65000"/>
                  </a:schemeClr>
                </a:solidFill>
              </a:rPr>
              <a:t>of</a:t>
            </a:r>
            <a:r>
              <a:rPr lang="zh-CN" altLang="en-US" dirty="0">
                <a:solidFill>
                  <a:schemeClr val="bg1">
                    <a:lumMod val="65000"/>
                  </a:schemeClr>
                </a:solidFill>
              </a:rPr>
              <a:t> </a:t>
            </a:r>
            <a:r>
              <a:rPr lang="en-US" altLang="zh-CN" dirty="0">
                <a:solidFill>
                  <a:schemeClr val="bg1">
                    <a:lumMod val="65000"/>
                  </a:schemeClr>
                </a:solidFill>
              </a:rPr>
              <a:t>MLP</a:t>
            </a:r>
          </a:p>
          <a:p>
            <a:pPr lvl="1"/>
            <a:r>
              <a:rPr lang="en-US" altLang="zh-CN" dirty="0">
                <a:solidFill>
                  <a:schemeClr val="bg1">
                    <a:lumMod val="65000"/>
                  </a:schemeClr>
                </a:solidFill>
              </a:rPr>
              <a:t>Maximum</a:t>
            </a:r>
            <a:r>
              <a:rPr lang="zh-CN" altLang="en-US" dirty="0">
                <a:solidFill>
                  <a:schemeClr val="bg1">
                    <a:lumMod val="65000"/>
                  </a:schemeClr>
                </a:solidFill>
              </a:rPr>
              <a:t> </a:t>
            </a:r>
            <a:r>
              <a:rPr lang="en-US" altLang="zh-CN" dirty="0">
                <a:solidFill>
                  <a:schemeClr val="bg1">
                    <a:lumMod val="65000"/>
                  </a:schemeClr>
                </a:solidFill>
              </a:rPr>
              <a:t>capacity</a:t>
            </a:r>
            <a:r>
              <a:rPr lang="zh-CN" altLang="en-US" dirty="0">
                <a:solidFill>
                  <a:schemeClr val="bg1">
                    <a:lumMod val="65000"/>
                  </a:schemeClr>
                </a:solidFill>
              </a:rPr>
              <a:t> </a:t>
            </a:r>
            <a:r>
              <a:rPr lang="en-US" altLang="zh-CN" dirty="0">
                <a:solidFill>
                  <a:schemeClr val="bg1">
                    <a:lumMod val="65000"/>
                  </a:schemeClr>
                </a:solidFill>
              </a:rPr>
              <a:t>unit</a:t>
            </a:r>
          </a:p>
          <a:p>
            <a:endParaRPr lang="en-US" dirty="0"/>
          </a:p>
        </p:txBody>
      </p:sp>
      <p:sp>
        <p:nvSpPr>
          <p:cNvPr id="4" name="Slide Number Placeholder 3">
            <a:extLst>
              <a:ext uri="{FF2B5EF4-FFF2-40B4-BE49-F238E27FC236}">
                <a16:creationId xmlns:a16="http://schemas.microsoft.com/office/drawing/2014/main" id="{E9B80AB9-8202-BE41-8ED1-3DF18EECCA62}"/>
              </a:ext>
            </a:extLst>
          </p:cNvPr>
          <p:cNvSpPr>
            <a:spLocks noGrp="1"/>
          </p:cNvSpPr>
          <p:nvPr>
            <p:ph type="sldNum" sz="quarter" idx="12"/>
          </p:nvPr>
        </p:nvSpPr>
        <p:spPr/>
        <p:txBody>
          <a:bodyPr/>
          <a:lstStyle/>
          <a:p>
            <a:fld id="{49DF74E4-2C59-5848-A8B8-DF6A3188A570}" type="slidenum">
              <a:rPr lang="en-US" smtClean="0"/>
              <a:pPr/>
              <a:t>26</a:t>
            </a:fld>
            <a:endParaRPr lang="en-US" dirty="0"/>
          </a:p>
        </p:txBody>
      </p:sp>
    </p:spTree>
    <p:extLst>
      <p:ext uri="{BB962C8B-B14F-4D97-AF65-F5344CB8AC3E}">
        <p14:creationId xmlns:p14="http://schemas.microsoft.com/office/powerpoint/2010/main" val="9388800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8D6B4-C7E8-EC40-A346-C3C2FBC2D362}"/>
              </a:ext>
            </a:extLst>
          </p:cNvPr>
          <p:cNvSpPr>
            <a:spLocks noGrp="1"/>
          </p:cNvSpPr>
          <p:nvPr>
            <p:ph type="title"/>
          </p:nvPr>
        </p:nvSpPr>
        <p:spPr>
          <a:xfrm>
            <a:off x="838200" y="376760"/>
            <a:ext cx="10515600" cy="1325563"/>
          </a:xfrm>
        </p:spPr>
        <p:txBody>
          <a:bodyPr/>
          <a:lstStyle/>
          <a:p>
            <a:r>
              <a:rPr lang="en-US" altLang="zh-CN" dirty="0"/>
              <a:t>Implementation</a:t>
            </a:r>
            <a:r>
              <a:rPr lang="zh-CN" altLang="en-US" dirty="0"/>
              <a:t> </a:t>
            </a:r>
            <a:r>
              <a:rPr lang="en-US" altLang="zh-CN" dirty="0"/>
              <a:t>efficiency</a:t>
            </a:r>
            <a:endParaRPr lang="en-US" dirty="0"/>
          </a:p>
        </p:txBody>
      </p:sp>
      <p:pic>
        <p:nvPicPr>
          <p:cNvPr id="6" name="Content Placeholder 5">
            <a:extLst>
              <a:ext uri="{FF2B5EF4-FFF2-40B4-BE49-F238E27FC236}">
                <a16:creationId xmlns:a16="http://schemas.microsoft.com/office/drawing/2014/main" id="{14E7E948-96AE-2540-9C40-8CFB26782B9B}"/>
              </a:ext>
            </a:extLst>
          </p:cNvPr>
          <p:cNvPicPr>
            <a:picLocks noGrp="1" noChangeAspect="1"/>
          </p:cNvPicPr>
          <p:nvPr>
            <p:ph idx="1"/>
          </p:nvPr>
        </p:nvPicPr>
        <p:blipFill>
          <a:blip r:embed="rId3"/>
          <a:stretch>
            <a:fillRect/>
          </a:stretch>
        </p:blipFill>
        <p:spPr>
          <a:xfrm>
            <a:off x="2840614" y="1411520"/>
            <a:ext cx="6510772" cy="3612517"/>
          </a:xfrm>
        </p:spPr>
      </p:pic>
      <p:sp>
        <p:nvSpPr>
          <p:cNvPr id="4" name="Slide Number Placeholder 3">
            <a:extLst>
              <a:ext uri="{FF2B5EF4-FFF2-40B4-BE49-F238E27FC236}">
                <a16:creationId xmlns:a16="http://schemas.microsoft.com/office/drawing/2014/main" id="{6D06DC85-DEA1-984E-9E52-A3E8CCBFCA56}"/>
              </a:ext>
            </a:extLst>
          </p:cNvPr>
          <p:cNvSpPr>
            <a:spLocks noGrp="1"/>
          </p:cNvSpPr>
          <p:nvPr>
            <p:ph type="sldNum" sz="quarter" idx="12"/>
          </p:nvPr>
        </p:nvSpPr>
        <p:spPr/>
        <p:txBody>
          <a:bodyPr/>
          <a:lstStyle/>
          <a:p>
            <a:fld id="{49DF74E4-2C59-5848-A8B8-DF6A3188A570}" type="slidenum">
              <a:rPr lang="en-US" smtClean="0"/>
              <a:pPr/>
              <a:t>27</a:t>
            </a:fld>
            <a:endParaRPr lang="en-US" dirty="0"/>
          </a:p>
        </p:txBody>
      </p:sp>
      <p:sp>
        <p:nvSpPr>
          <p:cNvPr id="7" name="Rounded Rectangle 6">
            <a:extLst>
              <a:ext uri="{FF2B5EF4-FFF2-40B4-BE49-F238E27FC236}">
                <a16:creationId xmlns:a16="http://schemas.microsoft.com/office/drawing/2014/main" id="{EB0B7D7F-BA61-DF40-8E6D-FEB230E99584}"/>
              </a:ext>
            </a:extLst>
          </p:cNvPr>
          <p:cNvSpPr/>
          <p:nvPr/>
        </p:nvSpPr>
        <p:spPr>
          <a:xfrm>
            <a:off x="3812373" y="1406254"/>
            <a:ext cx="4567253" cy="568868"/>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19544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8D6B4-C7E8-EC40-A346-C3C2FBC2D362}"/>
              </a:ext>
            </a:extLst>
          </p:cNvPr>
          <p:cNvSpPr>
            <a:spLocks noGrp="1"/>
          </p:cNvSpPr>
          <p:nvPr>
            <p:ph type="title"/>
          </p:nvPr>
        </p:nvSpPr>
        <p:spPr/>
        <p:txBody>
          <a:bodyPr/>
          <a:lstStyle/>
          <a:p>
            <a:r>
              <a:rPr lang="en-US" altLang="zh-CN" dirty="0"/>
              <a:t>Implementation</a:t>
            </a:r>
            <a:r>
              <a:rPr lang="zh-CN" altLang="en-US" dirty="0"/>
              <a:t> </a:t>
            </a:r>
            <a:r>
              <a:rPr lang="en-US" altLang="zh-CN" dirty="0"/>
              <a:t>efficiency</a:t>
            </a:r>
            <a:endParaRPr lang="en-US" dirty="0"/>
          </a:p>
        </p:txBody>
      </p:sp>
      <p:pic>
        <p:nvPicPr>
          <p:cNvPr id="6" name="Content Placeholder 5">
            <a:extLst>
              <a:ext uri="{FF2B5EF4-FFF2-40B4-BE49-F238E27FC236}">
                <a16:creationId xmlns:a16="http://schemas.microsoft.com/office/drawing/2014/main" id="{14E7E948-96AE-2540-9C40-8CFB26782B9B}"/>
              </a:ext>
            </a:extLst>
          </p:cNvPr>
          <p:cNvPicPr>
            <a:picLocks noGrp="1" noChangeAspect="1"/>
          </p:cNvPicPr>
          <p:nvPr>
            <p:ph idx="1"/>
          </p:nvPr>
        </p:nvPicPr>
        <p:blipFill>
          <a:blip r:embed="rId3"/>
          <a:stretch>
            <a:fillRect/>
          </a:stretch>
        </p:blipFill>
        <p:spPr>
          <a:xfrm>
            <a:off x="2840614" y="1411520"/>
            <a:ext cx="6510772" cy="3612517"/>
          </a:xfrm>
        </p:spPr>
      </p:pic>
      <p:sp>
        <p:nvSpPr>
          <p:cNvPr id="4" name="Slide Number Placeholder 3">
            <a:extLst>
              <a:ext uri="{FF2B5EF4-FFF2-40B4-BE49-F238E27FC236}">
                <a16:creationId xmlns:a16="http://schemas.microsoft.com/office/drawing/2014/main" id="{6D06DC85-DEA1-984E-9E52-A3E8CCBFCA5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Rounded Rectangle 6">
            <a:extLst>
              <a:ext uri="{FF2B5EF4-FFF2-40B4-BE49-F238E27FC236}">
                <a16:creationId xmlns:a16="http://schemas.microsoft.com/office/drawing/2014/main" id="{FB53C517-EDF8-834A-9C63-C91631F75C28}"/>
              </a:ext>
            </a:extLst>
          </p:cNvPr>
          <p:cNvSpPr/>
          <p:nvPr/>
        </p:nvSpPr>
        <p:spPr>
          <a:xfrm>
            <a:off x="4043347" y="4330532"/>
            <a:ext cx="4953696" cy="364561"/>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8754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8D6B4-C7E8-EC40-A346-C3C2FBC2D362}"/>
              </a:ext>
            </a:extLst>
          </p:cNvPr>
          <p:cNvSpPr>
            <a:spLocks noGrp="1"/>
          </p:cNvSpPr>
          <p:nvPr>
            <p:ph type="title"/>
          </p:nvPr>
        </p:nvSpPr>
        <p:spPr/>
        <p:txBody>
          <a:bodyPr/>
          <a:lstStyle/>
          <a:p>
            <a:r>
              <a:rPr lang="en-US" altLang="zh-CN" dirty="0"/>
              <a:t>Implementation</a:t>
            </a:r>
            <a:r>
              <a:rPr lang="zh-CN" altLang="en-US" dirty="0"/>
              <a:t> </a:t>
            </a:r>
            <a:r>
              <a:rPr lang="en-US" altLang="zh-CN" dirty="0"/>
              <a:t>efficiency</a:t>
            </a:r>
            <a:endParaRPr lang="en-US" dirty="0"/>
          </a:p>
        </p:txBody>
      </p:sp>
      <p:pic>
        <p:nvPicPr>
          <p:cNvPr id="6" name="Content Placeholder 5">
            <a:extLst>
              <a:ext uri="{FF2B5EF4-FFF2-40B4-BE49-F238E27FC236}">
                <a16:creationId xmlns:a16="http://schemas.microsoft.com/office/drawing/2014/main" id="{14E7E948-96AE-2540-9C40-8CFB26782B9B}"/>
              </a:ext>
            </a:extLst>
          </p:cNvPr>
          <p:cNvPicPr>
            <a:picLocks noGrp="1" noChangeAspect="1"/>
          </p:cNvPicPr>
          <p:nvPr>
            <p:ph idx="1"/>
          </p:nvPr>
        </p:nvPicPr>
        <p:blipFill>
          <a:blip r:embed="rId3"/>
          <a:stretch>
            <a:fillRect/>
          </a:stretch>
        </p:blipFill>
        <p:spPr>
          <a:xfrm>
            <a:off x="2840614" y="1411520"/>
            <a:ext cx="6510772" cy="3612517"/>
          </a:xfrm>
        </p:spPr>
      </p:pic>
      <p:sp>
        <p:nvSpPr>
          <p:cNvPr id="4" name="Slide Number Placeholder 3">
            <a:extLst>
              <a:ext uri="{FF2B5EF4-FFF2-40B4-BE49-F238E27FC236}">
                <a16:creationId xmlns:a16="http://schemas.microsoft.com/office/drawing/2014/main" id="{6D06DC85-DEA1-984E-9E52-A3E8CCBFCA5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Rounded Rectangle 6">
            <a:extLst>
              <a:ext uri="{FF2B5EF4-FFF2-40B4-BE49-F238E27FC236}">
                <a16:creationId xmlns:a16="http://schemas.microsoft.com/office/drawing/2014/main" id="{3C3AAB22-033D-3045-ACDE-38CF8C446DC3}"/>
              </a:ext>
            </a:extLst>
          </p:cNvPr>
          <p:cNvSpPr/>
          <p:nvPr/>
        </p:nvSpPr>
        <p:spPr>
          <a:xfrm>
            <a:off x="2817309" y="1863969"/>
            <a:ext cx="657710" cy="2655277"/>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Down Arrow 7">
            <a:extLst>
              <a:ext uri="{FF2B5EF4-FFF2-40B4-BE49-F238E27FC236}">
                <a16:creationId xmlns:a16="http://schemas.microsoft.com/office/drawing/2014/main" id="{2001ADCD-39E5-664C-AE69-D53AEAE07902}"/>
              </a:ext>
            </a:extLst>
          </p:cNvPr>
          <p:cNvSpPr/>
          <p:nvPr/>
        </p:nvSpPr>
        <p:spPr>
          <a:xfrm>
            <a:off x="4512399" y="3865557"/>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Down Arrow 8">
            <a:extLst>
              <a:ext uri="{FF2B5EF4-FFF2-40B4-BE49-F238E27FC236}">
                <a16:creationId xmlns:a16="http://schemas.microsoft.com/office/drawing/2014/main" id="{73E1E3FD-F763-984C-ACDC-B899FFA0A3BF}"/>
              </a:ext>
            </a:extLst>
          </p:cNvPr>
          <p:cNvSpPr/>
          <p:nvPr/>
        </p:nvSpPr>
        <p:spPr>
          <a:xfrm>
            <a:off x="5606609" y="3864490"/>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Down Arrow 9">
            <a:extLst>
              <a:ext uri="{FF2B5EF4-FFF2-40B4-BE49-F238E27FC236}">
                <a16:creationId xmlns:a16="http://schemas.microsoft.com/office/drawing/2014/main" id="{F037A0F6-3684-F04C-BC52-33F9B57B6FE3}"/>
              </a:ext>
            </a:extLst>
          </p:cNvPr>
          <p:cNvSpPr/>
          <p:nvPr/>
        </p:nvSpPr>
        <p:spPr>
          <a:xfrm>
            <a:off x="6665623" y="3865557"/>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Down Arrow 10">
            <a:extLst>
              <a:ext uri="{FF2B5EF4-FFF2-40B4-BE49-F238E27FC236}">
                <a16:creationId xmlns:a16="http://schemas.microsoft.com/office/drawing/2014/main" id="{6C9A6D89-6694-694B-AF4B-7ACE9F77826E}"/>
              </a:ext>
            </a:extLst>
          </p:cNvPr>
          <p:cNvSpPr/>
          <p:nvPr/>
        </p:nvSpPr>
        <p:spPr>
          <a:xfrm>
            <a:off x="7720027" y="3876490"/>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Down Arrow 11">
            <a:extLst>
              <a:ext uri="{FF2B5EF4-FFF2-40B4-BE49-F238E27FC236}">
                <a16:creationId xmlns:a16="http://schemas.microsoft.com/office/drawing/2014/main" id="{1111C9E3-ABBF-3543-91AA-F44F3BAD963D}"/>
              </a:ext>
            </a:extLst>
          </p:cNvPr>
          <p:cNvSpPr/>
          <p:nvPr/>
        </p:nvSpPr>
        <p:spPr>
          <a:xfrm>
            <a:off x="8793478" y="3890716"/>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7254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2394-7BCA-284B-8DA7-876FF3E312DD}"/>
              </a:ext>
            </a:extLst>
          </p:cNvPr>
          <p:cNvSpPr>
            <a:spLocks noGrp="1"/>
          </p:cNvSpPr>
          <p:nvPr>
            <p:ph type="title"/>
          </p:nvPr>
        </p:nvSpPr>
        <p:spPr/>
        <p:txBody>
          <a:bodyPr/>
          <a:lstStyle/>
          <a:p>
            <a:r>
              <a:rPr lang="en-US" dirty="0"/>
              <a:t>Network planning problem</a:t>
            </a:r>
          </a:p>
        </p:txBody>
      </p:sp>
      <p:sp>
        <p:nvSpPr>
          <p:cNvPr id="4" name="Slide Number Placeholder 3">
            <a:extLst>
              <a:ext uri="{FF2B5EF4-FFF2-40B4-BE49-F238E27FC236}">
                <a16:creationId xmlns:a16="http://schemas.microsoft.com/office/drawing/2014/main" id="{688C147D-4695-FB41-BBD2-937052F9EEF5}"/>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41" name="TextBox 40">
            <a:extLst>
              <a:ext uri="{FF2B5EF4-FFF2-40B4-BE49-F238E27FC236}">
                <a16:creationId xmlns:a16="http://schemas.microsoft.com/office/drawing/2014/main" id="{9205E228-77DC-474B-A907-6691B8A7B446}"/>
              </a:ext>
            </a:extLst>
          </p:cNvPr>
          <p:cNvSpPr txBox="1"/>
          <p:nvPr/>
        </p:nvSpPr>
        <p:spPr>
          <a:xfrm>
            <a:off x="838200" y="1600869"/>
            <a:ext cx="72390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A-&gt;D:</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100Gbps,</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under</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several</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single-fiber</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failures</a:t>
            </a:r>
            <a:endParaRPr kumimoji="0" 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8" name="Picture 7">
            <a:extLst>
              <a:ext uri="{FF2B5EF4-FFF2-40B4-BE49-F238E27FC236}">
                <a16:creationId xmlns:a16="http://schemas.microsoft.com/office/drawing/2014/main" id="{6BEEED2B-A739-C546-81BB-89EF18D49EF7}"/>
              </a:ext>
            </a:extLst>
          </p:cNvPr>
          <p:cNvPicPr>
            <a:picLocks noChangeAspect="1"/>
          </p:cNvPicPr>
          <p:nvPr/>
        </p:nvPicPr>
        <p:blipFill>
          <a:blip r:embed="rId3"/>
          <a:stretch>
            <a:fillRect/>
          </a:stretch>
        </p:blipFill>
        <p:spPr>
          <a:xfrm>
            <a:off x="1756832" y="2098306"/>
            <a:ext cx="7370233" cy="4170935"/>
          </a:xfrm>
          <a:prstGeom prst="rect">
            <a:avLst/>
          </a:prstGeom>
        </p:spPr>
      </p:pic>
      <p:sp>
        <p:nvSpPr>
          <p:cNvPr id="3" name="Rectangle 2">
            <a:extLst>
              <a:ext uri="{FF2B5EF4-FFF2-40B4-BE49-F238E27FC236}">
                <a16:creationId xmlns:a16="http://schemas.microsoft.com/office/drawing/2014/main" id="{C51AA0C2-069F-264A-8E30-05B45DDEADE7}"/>
              </a:ext>
            </a:extLst>
          </p:cNvPr>
          <p:cNvSpPr/>
          <p:nvPr/>
        </p:nvSpPr>
        <p:spPr>
          <a:xfrm>
            <a:off x="5441948" y="2919046"/>
            <a:ext cx="3886200" cy="33501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0185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8D6B4-C7E8-EC40-A346-C3C2FBC2D362}"/>
              </a:ext>
            </a:extLst>
          </p:cNvPr>
          <p:cNvSpPr>
            <a:spLocks noGrp="1"/>
          </p:cNvSpPr>
          <p:nvPr>
            <p:ph type="title"/>
          </p:nvPr>
        </p:nvSpPr>
        <p:spPr/>
        <p:txBody>
          <a:bodyPr/>
          <a:lstStyle/>
          <a:p>
            <a:r>
              <a:rPr lang="en-US" altLang="zh-CN" dirty="0"/>
              <a:t>Implementation</a:t>
            </a:r>
            <a:r>
              <a:rPr lang="zh-CN" altLang="en-US" dirty="0"/>
              <a:t> </a:t>
            </a:r>
            <a:r>
              <a:rPr lang="en-US" altLang="zh-CN" dirty="0"/>
              <a:t>efficiency</a:t>
            </a:r>
            <a:endParaRPr lang="en-US" dirty="0"/>
          </a:p>
        </p:txBody>
      </p:sp>
      <p:pic>
        <p:nvPicPr>
          <p:cNvPr id="6" name="Content Placeholder 5">
            <a:extLst>
              <a:ext uri="{FF2B5EF4-FFF2-40B4-BE49-F238E27FC236}">
                <a16:creationId xmlns:a16="http://schemas.microsoft.com/office/drawing/2014/main" id="{14E7E948-96AE-2540-9C40-8CFB26782B9B}"/>
              </a:ext>
            </a:extLst>
          </p:cNvPr>
          <p:cNvPicPr>
            <a:picLocks noGrp="1" noChangeAspect="1"/>
          </p:cNvPicPr>
          <p:nvPr>
            <p:ph idx="1"/>
          </p:nvPr>
        </p:nvPicPr>
        <p:blipFill>
          <a:blip r:embed="rId3"/>
          <a:stretch>
            <a:fillRect/>
          </a:stretch>
        </p:blipFill>
        <p:spPr>
          <a:xfrm>
            <a:off x="2840614" y="1411520"/>
            <a:ext cx="6510772" cy="3612517"/>
          </a:xfrm>
        </p:spPr>
      </p:pic>
      <p:sp>
        <p:nvSpPr>
          <p:cNvPr id="4" name="Slide Number Placeholder 3">
            <a:extLst>
              <a:ext uri="{FF2B5EF4-FFF2-40B4-BE49-F238E27FC236}">
                <a16:creationId xmlns:a16="http://schemas.microsoft.com/office/drawing/2014/main" id="{6D06DC85-DEA1-984E-9E52-A3E8CCBFCA5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Down Arrow 6">
            <a:extLst>
              <a:ext uri="{FF2B5EF4-FFF2-40B4-BE49-F238E27FC236}">
                <a16:creationId xmlns:a16="http://schemas.microsoft.com/office/drawing/2014/main" id="{CAF06C11-18C6-1B48-8456-E32C380FE1E4}"/>
              </a:ext>
            </a:extLst>
          </p:cNvPr>
          <p:cNvSpPr/>
          <p:nvPr/>
        </p:nvSpPr>
        <p:spPr>
          <a:xfrm>
            <a:off x="5184580" y="3782104"/>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Down Arrow 7">
            <a:extLst>
              <a:ext uri="{FF2B5EF4-FFF2-40B4-BE49-F238E27FC236}">
                <a16:creationId xmlns:a16="http://schemas.microsoft.com/office/drawing/2014/main" id="{0C9BC9F9-8ABF-5044-94B4-11BCB587A54F}"/>
              </a:ext>
            </a:extLst>
          </p:cNvPr>
          <p:cNvSpPr/>
          <p:nvPr/>
        </p:nvSpPr>
        <p:spPr>
          <a:xfrm>
            <a:off x="6243594" y="3783171"/>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Down Arrow 8">
            <a:extLst>
              <a:ext uri="{FF2B5EF4-FFF2-40B4-BE49-F238E27FC236}">
                <a16:creationId xmlns:a16="http://schemas.microsoft.com/office/drawing/2014/main" id="{D01EAFD6-C411-304A-BBE0-A0706AB5F1A2}"/>
              </a:ext>
            </a:extLst>
          </p:cNvPr>
          <p:cNvSpPr/>
          <p:nvPr/>
        </p:nvSpPr>
        <p:spPr>
          <a:xfrm>
            <a:off x="7280413" y="3794104"/>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Down Arrow 9">
            <a:extLst>
              <a:ext uri="{FF2B5EF4-FFF2-40B4-BE49-F238E27FC236}">
                <a16:creationId xmlns:a16="http://schemas.microsoft.com/office/drawing/2014/main" id="{9959604E-56DE-F540-BCA5-0EA798176ED6}"/>
              </a:ext>
            </a:extLst>
          </p:cNvPr>
          <p:cNvSpPr/>
          <p:nvPr/>
        </p:nvSpPr>
        <p:spPr>
          <a:xfrm>
            <a:off x="8353864" y="3790745"/>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43486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8D6B4-C7E8-EC40-A346-C3C2FBC2D362}"/>
              </a:ext>
            </a:extLst>
          </p:cNvPr>
          <p:cNvSpPr>
            <a:spLocks noGrp="1"/>
          </p:cNvSpPr>
          <p:nvPr>
            <p:ph type="title"/>
          </p:nvPr>
        </p:nvSpPr>
        <p:spPr/>
        <p:txBody>
          <a:bodyPr/>
          <a:lstStyle/>
          <a:p>
            <a:r>
              <a:rPr lang="en-US" altLang="zh-CN" dirty="0"/>
              <a:t>Implementation</a:t>
            </a:r>
            <a:r>
              <a:rPr lang="zh-CN" altLang="en-US" dirty="0"/>
              <a:t> </a:t>
            </a:r>
            <a:r>
              <a:rPr lang="en-US" altLang="zh-CN" dirty="0"/>
              <a:t>efficiency</a:t>
            </a:r>
            <a:endParaRPr lang="en-US" dirty="0"/>
          </a:p>
        </p:txBody>
      </p:sp>
      <p:pic>
        <p:nvPicPr>
          <p:cNvPr id="6" name="Content Placeholder 5">
            <a:extLst>
              <a:ext uri="{FF2B5EF4-FFF2-40B4-BE49-F238E27FC236}">
                <a16:creationId xmlns:a16="http://schemas.microsoft.com/office/drawing/2014/main" id="{14E7E948-96AE-2540-9C40-8CFB26782B9B}"/>
              </a:ext>
            </a:extLst>
          </p:cNvPr>
          <p:cNvPicPr>
            <a:picLocks noGrp="1" noChangeAspect="1"/>
          </p:cNvPicPr>
          <p:nvPr>
            <p:ph idx="1"/>
          </p:nvPr>
        </p:nvPicPr>
        <p:blipFill>
          <a:blip r:embed="rId3"/>
          <a:stretch>
            <a:fillRect/>
          </a:stretch>
        </p:blipFill>
        <p:spPr>
          <a:xfrm>
            <a:off x="2840614" y="1411520"/>
            <a:ext cx="6510772" cy="3612517"/>
          </a:xfrm>
        </p:spPr>
      </p:pic>
      <p:sp>
        <p:nvSpPr>
          <p:cNvPr id="4" name="Slide Number Placeholder 3">
            <a:extLst>
              <a:ext uri="{FF2B5EF4-FFF2-40B4-BE49-F238E27FC236}">
                <a16:creationId xmlns:a16="http://schemas.microsoft.com/office/drawing/2014/main" id="{6D06DC85-DEA1-984E-9E52-A3E8CCBFCA5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Rounded Rectangle 6">
            <a:extLst>
              <a:ext uri="{FF2B5EF4-FFF2-40B4-BE49-F238E27FC236}">
                <a16:creationId xmlns:a16="http://schemas.microsoft.com/office/drawing/2014/main" id="{C0336F80-3750-2B46-8674-4A59DDF5FC7A}"/>
              </a:ext>
            </a:extLst>
          </p:cNvPr>
          <p:cNvSpPr/>
          <p:nvPr/>
        </p:nvSpPr>
        <p:spPr>
          <a:xfrm>
            <a:off x="3977893" y="1890139"/>
            <a:ext cx="646861" cy="2892876"/>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28521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8D6B4-C7E8-EC40-A346-C3C2FBC2D362}"/>
              </a:ext>
            </a:extLst>
          </p:cNvPr>
          <p:cNvSpPr>
            <a:spLocks noGrp="1"/>
          </p:cNvSpPr>
          <p:nvPr>
            <p:ph type="title"/>
          </p:nvPr>
        </p:nvSpPr>
        <p:spPr/>
        <p:txBody>
          <a:bodyPr/>
          <a:lstStyle/>
          <a:p>
            <a:r>
              <a:rPr lang="en-US" altLang="zh-CN" dirty="0"/>
              <a:t>Implementation</a:t>
            </a:r>
            <a:r>
              <a:rPr lang="zh-CN" altLang="en-US" dirty="0"/>
              <a:t> </a:t>
            </a:r>
            <a:r>
              <a:rPr lang="en-US" altLang="zh-CN" dirty="0"/>
              <a:t>efficiency</a:t>
            </a:r>
            <a:endParaRPr lang="en-US" dirty="0"/>
          </a:p>
        </p:txBody>
      </p:sp>
      <p:pic>
        <p:nvPicPr>
          <p:cNvPr id="6" name="Content Placeholder 5">
            <a:extLst>
              <a:ext uri="{FF2B5EF4-FFF2-40B4-BE49-F238E27FC236}">
                <a16:creationId xmlns:a16="http://schemas.microsoft.com/office/drawing/2014/main" id="{14E7E948-96AE-2540-9C40-8CFB26782B9B}"/>
              </a:ext>
            </a:extLst>
          </p:cNvPr>
          <p:cNvPicPr>
            <a:picLocks noGrp="1" noChangeAspect="1"/>
          </p:cNvPicPr>
          <p:nvPr>
            <p:ph idx="1"/>
          </p:nvPr>
        </p:nvPicPr>
        <p:blipFill>
          <a:blip r:embed="rId3"/>
          <a:stretch>
            <a:fillRect/>
          </a:stretch>
        </p:blipFill>
        <p:spPr>
          <a:xfrm>
            <a:off x="2840614" y="1411520"/>
            <a:ext cx="6510772" cy="3612517"/>
          </a:xfrm>
        </p:spPr>
      </p:pic>
      <p:sp>
        <p:nvSpPr>
          <p:cNvPr id="4" name="Slide Number Placeholder 3">
            <a:extLst>
              <a:ext uri="{FF2B5EF4-FFF2-40B4-BE49-F238E27FC236}">
                <a16:creationId xmlns:a16="http://schemas.microsoft.com/office/drawing/2014/main" id="{6D06DC85-DEA1-984E-9E52-A3E8CCBFCA5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 name="Rectangle: Rounded Corners 16">
            <a:extLst>
              <a:ext uri="{FF2B5EF4-FFF2-40B4-BE49-F238E27FC236}">
                <a16:creationId xmlns:a16="http://schemas.microsoft.com/office/drawing/2014/main" id="{7D63C262-3C18-C74D-8410-2300EB66768A}"/>
              </a:ext>
            </a:extLst>
          </p:cNvPr>
          <p:cNvSpPr/>
          <p:nvPr/>
        </p:nvSpPr>
        <p:spPr>
          <a:xfrm>
            <a:off x="3194957" y="5024037"/>
            <a:ext cx="5802086" cy="598888"/>
          </a:xfrm>
          <a:prstGeom prst="roundRect">
            <a:avLst/>
          </a:prstGeom>
          <a:solidFill>
            <a:schemeClr val="accent1">
              <a:lumMod val="40000"/>
              <a:lumOff val="60000"/>
            </a:schemeClr>
          </a:solidFill>
          <a:ln w="50800">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err="1">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NeuroPlan</a:t>
            </a:r>
            <a:r>
              <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is 7-14 times faster than SA. </a:t>
            </a:r>
          </a:p>
        </p:txBody>
      </p:sp>
      <p:sp>
        <p:nvSpPr>
          <p:cNvPr id="7" name="Down Arrow 6">
            <a:extLst>
              <a:ext uri="{FF2B5EF4-FFF2-40B4-BE49-F238E27FC236}">
                <a16:creationId xmlns:a16="http://schemas.microsoft.com/office/drawing/2014/main" id="{1D6ED744-94D3-164E-98B0-B600B01C10D8}"/>
              </a:ext>
            </a:extLst>
          </p:cNvPr>
          <p:cNvSpPr/>
          <p:nvPr/>
        </p:nvSpPr>
        <p:spPr>
          <a:xfrm>
            <a:off x="4512399" y="3865557"/>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Down Arrow 7">
            <a:extLst>
              <a:ext uri="{FF2B5EF4-FFF2-40B4-BE49-F238E27FC236}">
                <a16:creationId xmlns:a16="http://schemas.microsoft.com/office/drawing/2014/main" id="{4CB0D1BD-E6BD-BC49-B832-3C464F48D52B}"/>
              </a:ext>
            </a:extLst>
          </p:cNvPr>
          <p:cNvSpPr/>
          <p:nvPr/>
        </p:nvSpPr>
        <p:spPr>
          <a:xfrm>
            <a:off x="5606609" y="3864490"/>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Down Arrow 8">
            <a:extLst>
              <a:ext uri="{FF2B5EF4-FFF2-40B4-BE49-F238E27FC236}">
                <a16:creationId xmlns:a16="http://schemas.microsoft.com/office/drawing/2014/main" id="{3FD8CEF3-1347-004F-A395-3F4958A17F74}"/>
              </a:ext>
            </a:extLst>
          </p:cNvPr>
          <p:cNvSpPr/>
          <p:nvPr/>
        </p:nvSpPr>
        <p:spPr>
          <a:xfrm>
            <a:off x="6665623" y="3865557"/>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Down Arrow 9">
            <a:extLst>
              <a:ext uri="{FF2B5EF4-FFF2-40B4-BE49-F238E27FC236}">
                <a16:creationId xmlns:a16="http://schemas.microsoft.com/office/drawing/2014/main" id="{E5E9A898-8AF8-AE44-994F-981E5FC9B0D2}"/>
              </a:ext>
            </a:extLst>
          </p:cNvPr>
          <p:cNvSpPr/>
          <p:nvPr/>
        </p:nvSpPr>
        <p:spPr>
          <a:xfrm>
            <a:off x="7720027" y="3876490"/>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Down Arrow 10">
            <a:extLst>
              <a:ext uri="{FF2B5EF4-FFF2-40B4-BE49-F238E27FC236}">
                <a16:creationId xmlns:a16="http://schemas.microsoft.com/office/drawing/2014/main" id="{6CD81866-5CDA-D746-AB7B-BB583343A82A}"/>
              </a:ext>
            </a:extLst>
          </p:cNvPr>
          <p:cNvSpPr/>
          <p:nvPr/>
        </p:nvSpPr>
        <p:spPr>
          <a:xfrm>
            <a:off x="8793478" y="3890716"/>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31984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AC1CD-E657-BF40-B004-896249B4438A}"/>
              </a:ext>
            </a:extLst>
          </p:cNvPr>
          <p:cNvSpPr>
            <a:spLocks noGrp="1"/>
          </p:cNvSpPr>
          <p:nvPr>
            <p:ph type="title"/>
          </p:nvPr>
        </p:nvSpPr>
        <p:spPr/>
        <p:txBody>
          <a:bodyPr/>
          <a:lstStyle/>
          <a:p>
            <a:r>
              <a:rPr lang="en-US" altLang="zh-CN" dirty="0"/>
              <a:t>Optimality</a:t>
            </a:r>
            <a:endParaRPr lang="en-US" dirty="0"/>
          </a:p>
        </p:txBody>
      </p:sp>
      <p:pic>
        <p:nvPicPr>
          <p:cNvPr id="6" name="Content Placeholder 5">
            <a:extLst>
              <a:ext uri="{FF2B5EF4-FFF2-40B4-BE49-F238E27FC236}">
                <a16:creationId xmlns:a16="http://schemas.microsoft.com/office/drawing/2014/main" id="{5809CD7B-9267-474A-8C49-5B5F6C03F3D0}"/>
              </a:ext>
            </a:extLst>
          </p:cNvPr>
          <p:cNvPicPr>
            <a:picLocks noGrp="1" noChangeAspect="1"/>
          </p:cNvPicPr>
          <p:nvPr>
            <p:ph idx="1"/>
          </p:nvPr>
        </p:nvPicPr>
        <p:blipFill>
          <a:blip r:embed="rId3"/>
          <a:stretch>
            <a:fillRect/>
          </a:stretch>
        </p:blipFill>
        <p:spPr>
          <a:xfrm>
            <a:off x="2694214" y="1121820"/>
            <a:ext cx="6803571" cy="3889867"/>
          </a:xfrm>
        </p:spPr>
      </p:pic>
      <p:sp>
        <p:nvSpPr>
          <p:cNvPr id="4" name="Slide Number Placeholder 3">
            <a:extLst>
              <a:ext uri="{FF2B5EF4-FFF2-40B4-BE49-F238E27FC236}">
                <a16:creationId xmlns:a16="http://schemas.microsoft.com/office/drawing/2014/main" id="{E9FFEA8E-53AD-094A-BAEF-E7BBEA3361C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3" name="Rounded Rectangle 2">
            <a:extLst>
              <a:ext uri="{FF2B5EF4-FFF2-40B4-BE49-F238E27FC236}">
                <a16:creationId xmlns:a16="http://schemas.microsoft.com/office/drawing/2014/main" id="{CF2675DF-5C11-D242-B3CA-1968CB13F613}"/>
              </a:ext>
            </a:extLst>
          </p:cNvPr>
          <p:cNvSpPr/>
          <p:nvPr/>
        </p:nvSpPr>
        <p:spPr>
          <a:xfrm>
            <a:off x="3642103" y="1121820"/>
            <a:ext cx="5176434" cy="568868"/>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3471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AC1CD-E657-BF40-B004-896249B4438A}"/>
              </a:ext>
            </a:extLst>
          </p:cNvPr>
          <p:cNvSpPr>
            <a:spLocks noGrp="1"/>
          </p:cNvSpPr>
          <p:nvPr>
            <p:ph type="title"/>
          </p:nvPr>
        </p:nvSpPr>
        <p:spPr/>
        <p:txBody>
          <a:bodyPr/>
          <a:lstStyle/>
          <a:p>
            <a:r>
              <a:rPr lang="en-US" altLang="zh-CN" dirty="0"/>
              <a:t>Optimality</a:t>
            </a:r>
            <a:endParaRPr lang="en-US" dirty="0"/>
          </a:p>
        </p:txBody>
      </p:sp>
      <p:pic>
        <p:nvPicPr>
          <p:cNvPr id="6" name="Content Placeholder 5">
            <a:extLst>
              <a:ext uri="{FF2B5EF4-FFF2-40B4-BE49-F238E27FC236}">
                <a16:creationId xmlns:a16="http://schemas.microsoft.com/office/drawing/2014/main" id="{5809CD7B-9267-474A-8C49-5B5F6C03F3D0}"/>
              </a:ext>
            </a:extLst>
          </p:cNvPr>
          <p:cNvPicPr>
            <a:picLocks noGrp="1" noChangeAspect="1"/>
          </p:cNvPicPr>
          <p:nvPr>
            <p:ph idx="1"/>
          </p:nvPr>
        </p:nvPicPr>
        <p:blipFill>
          <a:blip r:embed="rId3"/>
          <a:stretch>
            <a:fillRect/>
          </a:stretch>
        </p:blipFill>
        <p:spPr>
          <a:xfrm>
            <a:off x="2694214" y="1121820"/>
            <a:ext cx="6803571" cy="3889867"/>
          </a:xfrm>
        </p:spPr>
      </p:pic>
      <p:sp>
        <p:nvSpPr>
          <p:cNvPr id="4" name="Slide Number Placeholder 3">
            <a:extLst>
              <a:ext uri="{FF2B5EF4-FFF2-40B4-BE49-F238E27FC236}">
                <a16:creationId xmlns:a16="http://schemas.microsoft.com/office/drawing/2014/main" id="{E9FFEA8E-53AD-094A-BAEF-E7BBEA3361C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Rounded Rectangle 6">
            <a:extLst>
              <a:ext uri="{FF2B5EF4-FFF2-40B4-BE49-F238E27FC236}">
                <a16:creationId xmlns:a16="http://schemas.microsoft.com/office/drawing/2014/main" id="{3370DF0E-17C2-F94C-95D6-6034AF6F99E2}"/>
              </a:ext>
            </a:extLst>
          </p:cNvPr>
          <p:cNvSpPr/>
          <p:nvPr/>
        </p:nvSpPr>
        <p:spPr>
          <a:xfrm>
            <a:off x="3812583" y="4277532"/>
            <a:ext cx="5269423" cy="356461"/>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08183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AC1CD-E657-BF40-B004-896249B4438A}"/>
              </a:ext>
            </a:extLst>
          </p:cNvPr>
          <p:cNvSpPr>
            <a:spLocks noGrp="1"/>
          </p:cNvSpPr>
          <p:nvPr>
            <p:ph type="title"/>
          </p:nvPr>
        </p:nvSpPr>
        <p:spPr/>
        <p:txBody>
          <a:bodyPr/>
          <a:lstStyle/>
          <a:p>
            <a:r>
              <a:rPr lang="en-US" altLang="zh-CN" dirty="0"/>
              <a:t>Optimality</a:t>
            </a:r>
            <a:endParaRPr lang="en-US" dirty="0"/>
          </a:p>
        </p:txBody>
      </p:sp>
      <p:pic>
        <p:nvPicPr>
          <p:cNvPr id="6" name="Content Placeholder 5">
            <a:extLst>
              <a:ext uri="{FF2B5EF4-FFF2-40B4-BE49-F238E27FC236}">
                <a16:creationId xmlns:a16="http://schemas.microsoft.com/office/drawing/2014/main" id="{5809CD7B-9267-474A-8C49-5B5F6C03F3D0}"/>
              </a:ext>
            </a:extLst>
          </p:cNvPr>
          <p:cNvPicPr>
            <a:picLocks noGrp="1" noChangeAspect="1"/>
          </p:cNvPicPr>
          <p:nvPr>
            <p:ph idx="1"/>
          </p:nvPr>
        </p:nvPicPr>
        <p:blipFill>
          <a:blip r:embed="rId3"/>
          <a:stretch>
            <a:fillRect/>
          </a:stretch>
        </p:blipFill>
        <p:spPr>
          <a:xfrm>
            <a:off x="2694214" y="1121820"/>
            <a:ext cx="6803571" cy="3889867"/>
          </a:xfrm>
        </p:spPr>
      </p:pic>
      <p:sp>
        <p:nvSpPr>
          <p:cNvPr id="4" name="Slide Number Placeholder 3">
            <a:extLst>
              <a:ext uri="{FF2B5EF4-FFF2-40B4-BE49-F238E27FC236}">
                <a16:creationId xmlns:a16="http://schemas.microsoft.com/office/drawing/2014/main" id="{E9FFEA8E-53AD-094A-BAEF-E7BBEA3361C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Rounded Rectangle 6">
            <a:extLst>
              <a:ext uri="{FF2B5EF4-FFF2-40B4-BE49-F238E27FC236}">
                <a16:creationId xmlns:a16="http://schemas.microsoft.com/office/drawing/2014/main" id="{3DCB5126-6BBB-2842-B732-0B749B2720FF}"/>
              </a:ext>
            </a:extLst>
          </p:cNvPr>
          <p:cNvSpPr/>
          <p:nvPr/>
        </p:nvSpPr>
        <p:spPr>
          <a:xfrm>
            <a:off x="2694214" y="1983784"/>
            <a:ext cx="394745" cy="2123268"/>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Down Arrow 2">
            <a:extLst>
              <a:ext uri="{FF2B5EF4-FFF2-40B4-BE49-F238E27FC236}">
                <a16:creationId xmlns:a16="http://schemas.microsoft.com/office/drawing/2014/main" id="{209C94CE-6046-2B49-81B4-5E7081B66708}"/>
              </a:ext>
            </a:extLst>
          </p:cNvPr>
          <p:cNvSpPr/>
          <p:nvPr/>
        </p:nvSpPr>
        <p:spPr>
          <a:xfrm>
            <a:off x="4308529" y="2324746"/>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Down Arrow 7">
            <a:extLst>
              <a:ext uri="{FF2B5EF4-FFF2-40B4-BE49-F238E27FC236}">
                <a16:creationId xmlns:a16="http://schemas.microsoft.com/office/drawing/2014/main" id="{02F73709-7C91-F247-B92B-ECBD71CAD7E9}"/>
              </a:ext>
            </a:extLst>
          </p:cNvPr>
          <p:cNvSpPr/>
          <p:nvPr/>
        </p:nvSpPr>
        <p:spPr>
          <a:xfrm>
            <a:off x="5451113" y="2323459"/>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Down Arrow 8">
            <a:extLst>
              <a:ext uri="{FF2B5EF4-FFF2-40B4-BE49-F238E27FC236}">
                <a16:creationId xmlns:a16="http://schemas.microsoft.com/office/drawing/2014/main" id="{929ACEB7-F1D3-044B-8AD4-BCCB8AA5FF0D}"/>
              </a:ext>
            </a:extLst>
          </p:cNvPr>
          <p:cNvSpPr/>
          <p:nvPr/>
        </p:nvSpPr>
        <p:spPr>
          <a:xfrm>
            <a:off x="6593697" y="2331145"/>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Down Arrow 9">
            <a:extLst>
              <a:ext uri="{FF2B5EF4-FFF2-40B4-BE49-F238E27FC236}">
                <a16:creationId xmlns:a16="http://schemas.microsoft.com/office/drawing/2014/main" id="{B7ECED6D-FD0C-934D-B2DA-4A4327E3F2C5}"/>
              </a:ext>
            </a:extLst>
          </p:cNvPr>
          <p:cNvSpPr/>
          <p:nvPr/>
        </p:nvSpPr>
        <p:spPr>
          <a:xfrm>
            <a:off x="7766773" y="2323459"/>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Down Arrow 10">
            <a:extLst>
              <a:ext uri="{FF2B5EF4-FFF2-40B4-BE49-F238E27FC236}">
                <a16:creationId xmlns:a16="http://schemas.microsoft.com/office/drawing/2014/main" id="{9D5207CD-AAC3-C240-BE92-7C7985F0BC13}"/>
              </a:ext>
            </a:extLst>
          </p:cNvPr>
          <p:cNvSpPr/>
          <p:nvPr/>
        </p:nvSpPr>
        <p:spPr>
          <a:xfrm>
            <a:off x="8909358" y="2323459"/>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40873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AC1CD-E657-BF40-B004-896249B4438A}"/>
              </a:ext>
            </a:extLst>
          </p:cNvPr>
          <p:cNvSpPr>
            <a:spLocks noGrp="1"/>
          </p:cNvSpPr>
          <p:nvPr>
            <p:ph type="title"/>
          </p:nvPr>
        </p:nvSpPr>
        <p:spPr/>
        <p:txBody>
          <a:bodyPr/>
          <a:lstStyle/>
          <a:p>
            <a:r>
              <a:rPr lang="en-US" altLang="zh-CN" dirty="0"/>
              <a:t>Optimality</a:t>
            </a:r>
            <a:endParaRPr lang="en-US" dirty="0"/>
          </a:p>
        </p:txBody>
      </p:sp>
      <p:pic>
        <p:nvPicPr>
          <p:cNvPr id="6" name="Content Placeholder 5">
            <a:extLst>
              <a:ext uri="{FF2B5EF4-FFF2-40B4-BE49-F238E27FC236}">
                <a16:creationId xmlns:a16="http://schemas.microsoft.com/office/drawing/2014/main" id="{5809CD7B-9267-474A-8C49-5B5F6C03F3D0}"/>
              </a:ext>
            </a:extLst>
          </p:cNvPr>
          <p:cNvPicPr>
            <a:picLocks noGrp="1" noChangeAspect="1"/>
          </p:cNvPicPr>
          <p:nvPr>
            <p:ph idx="1"/>
          </p:nvPr>
        </p:nvPicPr>
        <p:blipFill>
          <a:blip r:embed="rId3"/>
          <a:stretch>
            <a:fillRect/>
          </a:stretch>
        </p:blipFill>
        <p:spPr>
          <a:xfrm>
            <a:off x="2694214" y="1121820"/>
            <a:ext cx="6803571" cy="3889867"/>
          </a:xfrm>
        </p:spPr>
      </p:pic>
      <p:sp>
        <p:nvSpPr>
          <p:cNvPr id="4" name="Slide Number Placeholder 3">
            <a:extLst>
              <a:ext uri="{FF2B5EF4-FFF2-40B4-BE49-F238E27FC236}">
                <a16:creationId xmlns:a16="http://schemas.microsoft.com/office/drawing/2014/main" id="{E9FFEA8E-53AD-094A-BAEF-E7BBEA3361C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 name="Rectangle: Rounded Corners 16">
            <a:extLst>
              <a:ext uri="{FF2B5EF4-FFF2-40B4-BE49-F238E27FC236}">
                <a16:creationId xmlns:a16="http://schemas.microsoft.com/office/drawing/2014/main" id="{B5425C96-354B-424A-8EA9-DBF3AA2A4B1D}"/>
              </a:ext>
            </a:extLst>
          </p:cNvPr>
          <p:cNvSpPr/>
          <p:nvPr/>
        </p:nvSpPr>
        <p:spPr>
          <a:xfrm>
            <a:off x="2993571" y="5011687"/>
            <a:ext cx="6504214" cy="758276"/>
          </a:xfrm>
          <a:prstGeom prst="roundRect">
            <a:avLst/>
          </a:prstGeom>
          <a:solidFill>
            <a:schemeClr val="accent1">
              <a:lumMod val="40000"/>
              <a:lumOff val="60000"/>
            </a:schemeClr>
          </a:solidFill>
          <a:ln w="50800">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err="1">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NeuroPlan</a:t>
            </a:r>
            <a:r>
              <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produces</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等线" panose="02010600030101010101" pitchFamily="2" charset="-122"/>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等线" panose="02010600030101010101" pitchFamily="2" charset="-122"/>
                <a:cs typeface="Helvetica Neue" panose="02000503000000020004" pitchFamily="2" charset="0"/>
              </a:rPr>
              <a:t>(near)</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等线" panose="02010600030101010101" pitchFamily="2" charset="-122"/>
                <a:cs typeface="Helvetica Neue" panose="02000503000000020004" pitchFamily="2" charset="0"/>
              </a:rPr>
              <a:t> </a:t>
            </a:r>
            <a:r>
              <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optimal solutions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for small-scale problems. </a:t>
            </a:r>
          </a:p>
        </p:txBody>
      </p:sp>
      <p:sp>
        <p:nvSpPr>
          <p:cNvPr id="7" name="Down Arrow 6">
            <a:extLst>
              <a:ext uri="{FF2B5EF4-FFF2-40B4-BE49-F238E27FC236}">
                <a16:creationId xmlns:a16="http://schemas.microsoft.com/office/drawing/2014/main" id="{CA13EC62-0384-164E-B2AF-F087B4A46062}"/>
              </a:ext>
            </a:extLst>
          </p:cNvPr>
          <p:cNvSpPr/>
          <p:nvPr/>
        </p:nvSpPr>
        <p:spPr>
          <a:xfrm>
            <a:off x="4076054" y="2326299"/>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Down Arrow 7">
            <a:extLst>
              <a:ext uri="{FF2B5EF4-FFF2-40B4-BE49-F238E27FC236}">
                <a16:creationId xmlns:a16="http://schemas.microsoft.com/office/drawing/2014/main" id="{B98DB292-92C0-B642-8207-4814A1E6F843}"/>
              </a:ext>
            </a:extLst>
          </p:cNvPr>
          <p:cNvSpPr/>
          <p:nvPr/>
        </p:nvSpPr>
        <p:spPr>
          <a:xfrm>
            <a:off x="5218638" y="2309514"/>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Down Arrow 8">
            <a:extLst>
              <a:ext uri="{FF2B5EF4-FFF2-40B4-BE49-F238E27FC236}">
                <a16:creationId xmlns:a16="http://schemas.microsoft.com/office/drawing/2014/main" id="{DD026909-9728-954E-B61F-4503848B53A5}"/>
              </a:ext>
            </a:extLst>
          </p:cNvPr>
          <p:cNvSpPr/>
          <p:nvPr/>
        </p:nvSpPr>
        <p:spPr>
          <a:xfrm>
            <a:off x="6361222" y="2317200"/>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Down Arrow 9">
            <a:extLst>
              <a:ext uri="{FF2B5EF4-FFF2-40B4-BE49-F238E27FC236}">
                <a16:creationId xmlns:a16="http://schemas.microsoft.com/office/drawing/2014/main" id="{1CDD2CE0-8E2C-8B4D-AD6F-0096E59D85C8}"/>
              </a:ext>
            </a:extLst>
          </p:cNvPr>
          <p:cNvSpPr/>
          <p:nvPr/>
        </p:nvSpPr>
        <p:spPr>
          <a:xfrm>
            <a:off x="7534298" y="2309514"/>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Down Arrow 10">
            <a:extLst>
              <a:ext uri="{FF2B5EF4-FFF2-40B4-BE49-F238E27FC236}">
                <a16:creationId xmlns:a16="http://schemas.microsoft.com/office/drawing/2014/main" id="{AA0BA5D7-6358-B945-AE65-5C435A038F4E}"/>
              </a:ext>
            </a:extLst>
          </p:cNvPr>
          <p:cNvSpPr/>
          <p:nvPr/>
        </p:nvSpPr>
        <p:spPr>
          <a:xfrm>
            <a:off x="8676883" y="2309514"/>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798207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98EE3-96E1-624C-8D03-E9AEFF80A2C2}"/>
              </a:ext>
            </a:extLst>
          </p:cNvPr>
          <p:cNvSpPr>
            <a:spLocks noGrp="1"/>
          </p:cNvSpPr>
          <p:nvPr>
            <p:ph type="title"/>
          </p:nvPr>
        </p:nvSpPr>
        <p:spPr/>
        <p:txBody>
          <a:bodyPr/>
          <a:lstStyle/>
          <a:p>
            <a:r>
              <a:rPr lang="en-US" altLang="zh-CN" dirty="0"/>
              <a:t>Scalability</a:t>
            </a:r>
            <a:endParaRPr lang="en-US" dirty="0"/>
          </a:p>
        </p:txBody>
      </p:sp>
      <p:pic>
        <p:nvPicPr>
          <p:cNvPr id="6" name="Content Placeholder 5">
            <a:extLst>
              <a:ext uri="{FF2B5EF4-FFF2-40B4-BE49-F238E27FC236}">
                <a16:creationId xmlns:a16="http://schemas.microsoft.com/office/drawing/2014/main" id="{34023B14-4C97-E946-AE3C-6AB37D13D109}"/>
              </a:ext>
            </a:extLst>
          </p:cNvPr>
          <p:cNvPicPr>
            <a:picLocks noGrp="1" noChangeAspect="1"/>
          </p:cNvPicPr>
          <p:nvPr>
            <p:ph idx="1"/>
          </p:nvPr>
        </p:nvPicPr>
        <p:blipFill>
          <a:blip r:embed="rId3"/>
          <a:stretch>
            <a:fillRect/>
          </a:stretch>
        </p:blipFill>
        <p:spPr>
          <a:xfrm>
            <a:off x="2857046" y="1088792"/>
            <a:ext cx="6477907" cy="3586714"/>
          </a:xfrm>
        </p:spPr>
      </p:pic>
      <p:sp>
        <p:nvSpPr>
          <p:cNvPr id="4" name="Slide Number Placeholder 3">
            <a:extLst>
              <a:ext uri="{FF2B5EF4-FFF2-40B4-BE49-F238E27FC236}">
                <a16:creationId xmlns:a16="http://schemas.microsoft.com/office/drawing/2014/main" id="{07C6FC7D-642D-2449-91A7-33ED1369431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Rounded Rectangle 6">
            <a:extLst>
              <a:ext uri="{FF2B5EF4-FFF2-40B4-BE49-F238E27FC236}">
                <a16:creationId xmlns:a16="http://schemas.microsoft.com/office/drawing/2014/main" id="{A480C7DC-2C46-CB47-BD45-4B8976F9DEE5}"/>
              </a:ext>
            </a:extLst>
          </p:cNvPr>
          <p:cNvSpPr/>
          <p:nvPr/>
        </p:nvSpPr>
        <p:spPr>
          <a:xfrm>
            <a:off x="2991173" y="1158514"/>
            <a:ext cx="6183824" cy="391317"/>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4381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98EE3-96E1-624C-8D03-E9AEFF80A2C2}"/>
              </a:ext>
            </a:extLst>
          </p:cNvPr>
          <p:cNvSpPr>
            <a:spLocks noGrp="1"/>
          </p:cNvSpPr>
          <p:nvPr>
            <p:ph type="title"/>
          </p:nvPr>
        </p:nvSpPr>
        <p:spPr/>
        <p:txBody>
          <a:bodyPr/>
          <a:lstStyle/>
          <a:p>
            <a:r>
              <a:rPr lang="en-US" altLang="zh-CN" dirty="0"/>
              <a:t>Scalability</a:t>
            </a:r>
            <a:endParaRPr lang="en-US" dirty="0"/>
          </a:p>
        </p:txBody>
      </p:sp>
      <p:pic>
        <p:nvPicPr>
          <p:cNvPr id="6" name="Content Placeholder 5">
            <a:extLst>
              <a:ext uri="{FF2B5EF4-FFF2-40B4-BE49-F238E27FC236}">
                <a16:creationId xmlns:a16="http://schemas.microsoft.com/office/drawing/2014/main" id="{34023B14-4C97-E946-AE3C-6AB37D13D109}"/>
              </a:ext>
            </a:extLst>
          </p:cNvPr>
          <p:cNvPicPr>
            <a:picLocks noGrp="1" noChangeAspect="1"/>
          </p:cNvPicPr>
          <p:nvPr>
            <p:ph idx="1"/>
          </p:nvPr>
        </p:nvPicPr>
        <p:blipFill>
          <a:blip r:embed="rId3"/>
          <a:stretch>
            <a:fillRect/>
          </a:stretch>
        </p:blipFill>
        <p:spPr>
          <a:xfrm>
            <a:off x="2857046" y="1088792"/>
            <a:ext cx="6477907" cy="3586714"/>
          </a:xfrm>
        </p:spPr>
      </p:pic>
      <p:sp>
        <p:nvSpPr>
          <p:cNvPr id="4" name="Slide Number Placeholder 3">
            <a:extLst>
              <a:ext uri="{FF2B5EF4-FFF2-40B4-BE49-F238E27FC236}">
                <a16:creationId xmlns:a16="http://schemas.microsoft.com/office/drawing/2014/main" id="{07C6FC7D-642D-2449-91A7-33ED1369431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Rounded Rectangle 6">
            <a:extLst>
              <a:ext uri="{FF2B5EF4-FFF2-40B4-BE49-F238E27FC236}">
                <a16:creationId xmlns:a16="http://schemas.microsoft.com/office/drawing/2014/main" id="{3D700914-B69D-2840-9DFF-57E18272BBBD}"/>
              </a:ext>
            </a:extLst>
          </p:cNvPr>
          <p:cNvSpPr/>
          <p:nvPr/>
        </p:nvSpPr>
        <p:spPr>
          <a:xfrm>
            <a:off x="2872544" y="1690688"/>
            <a:ext cx="397599" cy="2462858"/>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Down Arrow 7">
            <a:extLst>
              <a:ext uri="{FF2B5EF4-FFF2-40B4-BE49-F238E27FC236}">
                <a16:creationId xmlns:a16="http://schemas.microsoft.com/office/drawing/2014/main" id="{8A4735E8-808E-D749-A438-799084B8C337}"/>
              </a:ext>
            </a:extLst>
          </p:cNvPr>
          <p:cNvSpPr/>
          <p:nvPr/>
        </p:nvSpPr>
        <p:spPr>
          <a:xfrm>
            <a:off x="4386020" y="2569560"/>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Down Arrow 8">
            <a:extLst>
              <a:ext uri="{FF2B5EF4-FFF2-40B4-BE49-F238E27FC236}">
                <a16:creationId xmlns:a16="http://schemas.microsoft.com/office/drawing/2014/main" id="{251146F8-755E-4E48-BFC2-3D383F85E582}"/>
              </a:ext>
            </a:extLst>
          </p:cNvPr>
          <p:cNvSpPr/>
          <p:nvPr/>
        </p:nvSpPr>
        <p:spPr>
          <a:xfrm>
            <a:off x="5389122" y="2568273"/>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Down Arrow 9">
            <a:extLst>
              <a:ext uri="{FF2B5EF4-FFF2-40B4-BE49-F238E27FC236}">
                <a16:creationId xmlns:a16="http://schemas.microsoft.com/office/drawing/2014/main" id="{AC786E02-AB5D-D341-A67F-60ABF61453F4}"/>
              </a:ext>
            </a:extLst>
          </p:cNvPr>
          <p:cNvSpPr/>
          <p:nvPr/>
        </p:nvSpPr>
        <p:spPr>
          <a:xfrm>
            <a:off x="6407722" y="2575959"/>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Down Arrow 10">
            <a:extLst>
              <a:ext uri="{FF2B5EF4-FFF2-40B4-BE49-F238E27FC236}">
                <a16:creationId xmlns:a16="http://schemas.microsoft.com/office/drawing/2014/main" id="{4E561733-DB6F-AB49-AFCC-99F00268598C}"/>
              </a:ext>
            </a:extLst>
          </p:cNvPr>
          <p:cNvSpPr/>
          <p:nvPr/>
        </p:nvSpPr>
        <p:spPr>
          <a:xfrm>
            <a:off x="7410314" y="2568273"/>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Down Arrow 11">
            <a:extLst>
              <a:ext uri="{FF2B5EF4-FFF2-40B4-BE49-F238E27FC236}">
                <a16:creationId xmlns:a16="http://schemas.microsoft.com/office/drawing/2014/main" id="{6D7D429C-9600-DC4A-BB9D-3C8980065192}"/>
              </a:ext>
            </a:extLst>
          </p:cNvPr>
          <p:cNvSpPr/>
          <p:nvPr/>
        </p:nvSpPr>
        <p:spPr>
          <a:xfrm>
            <a:off x="8428404" y="2568273"/>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56326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98EE3-96E1-624C-8D03-E9AEFF80A2C2}"/>
              </a:ext>
            </a:extLst>
          </p:cNvPr>
          <p:cNvSpPr>
            <a:spLocks noGrp="1"/>
          </p:cNvSpPr>
          <p:nvPr>
            <p:ph type="title"/>
          </p:nvPr>
        </p:nvSpPr>
        <p:spPr/>
        <p:txBody>
          <a:bodyPr/>
          <a:lstStyle/>
          <a:p>
            <a:r>
              <a:rPr lang="en-US" altLang="zh-CN" dirty="0"/>
              <a:t>Scalability</a:t>
            </a:r>
            <a:endParaRPr lang="en-US" dirty="0"/>
          </a:p>
        </p:txBody>
      </p:sp>
      <p:pic>
        <p:nvPicPr>
          <p:cNvPr id="6" name="Content Placeholder 5">
            <a:extLst>
              <a:ext uri="{FF2B5EF4-FFF2-40B4-BE49-F238E27FC236}">
                <a16:creationId xmlns:a16="http://schemas.microsoft.com/office/drawing/2014/main" id="{34023B14-4C97-E946-AE3C-6AB37D13D109}"/>
              </a:ext>
            </a:extLst>
          </p:cNvPr>
          <p:cNvPicPr>
            <a:picLocks noGrp="1" noChangeAspect="1"/>
          </p:cNvPicPr>
          <p:nvPr>
            <p:ph idx="1"/>
          </p:nvPr>
        </p:nvPicPr>
        <p:blipFill>
          <a:blip r:embed="rId3"/>
          <a:stretch>
            <a:fillRect/>
          </a:stretch>
        </p:blipFill>
        <p:spPr>
          <a:xfrm>
            <a:off x="2857046" y="1088792"/>
            <a:ext cx="6477907" cy="3586714"/>
          </a:xfrm>
        </p:spPr>
      </p:pic>
      <p:sp>
        <p:nvSpPr>
          <p:cNvPr id="4" name="Slide Number Placeholder 3">
            <a:extLst>
              <a:ext uri="{FF2B5EF4-FFF2-40B4-BE49-F238E27FC236}">
                <a16:creationId xmlns:a16="http://schemas.microsoft.com/office/drawing/2014/main" id="{07C6FC7D-642D-2449-91A7-33ED1369431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Down Arrow 6">
            <a:extLst>
              <a:ext uri="{FF2B5EF4-FFF2-40B4-BE49-F238E27FC236}">
                <a16:creationId xmlns:a16="http://schemas.microsoft.com/office/drawing/2014/main" id="{EABA77D7-8EEA-DC4E-96FF-F0AFB29A64B5}"/>
              </a:ext>
            </a:extLst>
          </p:cNvPr>
          <p:cNvSpPr/>
          <p:nvPr/>
        </p:nvSpPr>
        <p:spPr>
          <a:xfrm>
            <a:off x="5606098" y="3537486"/>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Down Arrow 7">
            <a:extLst>
              <a:ext uri="{FF2B5EF4-FFF2-40B4-BE49-F238E27FC236}">
                <a16:creationId xmlns:a16="http://schemas.microsoft.com/office/drawing/2014/main" id="{BF08EFEE-FD97-D549-B661-7EED49775630}"/>
              </a:ext>
            </a:extLst>
          </p:cNvPr>
          <p:cNvSpPr/>
          <p:nvPr/>
        </p:nvSpPr>
        <p:spPr>
          <a:xfrm>
            <a:off x="6624698" y="3545172"/>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Down Arrow 8">
            <a:extLst>
              <a:ext uri="{FF2B5EF4-FFF2-40B4-BE49-F238E27FC236}">
                <a16:creationId xmlns:a16="http://schemas.microsoft.com/office/drawing/2014/main" id="{9537DC8F-ECE5-2243-8965-22995C9241E8}"/>
              </a:ext>
            </a:extLst>
          </p:cNvPr>
          <p:cNvSpPr/>
          <p:nvPr/>
        </p:nvSpPr>
        <p:spPr>
          <a:xfrm>
            <a:off x="7611792" y="3537486"/>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Down Arrow 9">
            <a:extLst>
              <a:ext uri="{FF2B5EF4-FFF2-40B4-BE49-F238E27FC236}">
                <a16:creationId xmlns:a16="http://schemas.microsoft.com/office/drawing/2014/main" id="{E14D8E44-BA8D-C34A-9E37-3C8B8B928E96}"/>
              </a:ext>
            </a:extLst>
          </p:cNvPr>
          <p:cNvSpPr/>
          <p:nvPr/>
        </p:nvSpPr>
        <p:spPr>
          <a:xfrm>
            <a:off x="8629882" y="3537486"/>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65206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2394-7BCA-284B-8DA7-876FF3E312DD}"/>
              </a:ext>
            </a:extLst>
          </p:cNvPr>
          <p:cNvSpPr>
            <a:spLocks noGrp="1"/>
          </p:cNvSpPr>
          <p:nvPr>
            <p:ph type="title"/>
          </p:nvPr>
        </p:nvSpPr>
        <p:spPr/>
        <p:txBody>
          <a:bodyPr/>
          <a:lstStyle/>
          <a:p>
            <a:r>
              <a:rPr lang="en-US" dirty="0"/>
              <a:t>Network planning problem</a:t>
            </a:r>
          </a:p>
        </p:txBody>
      </p:sp>
      <p:sp>
        <p:nvSpPr>
          <p:cNvPr id="4" name="Slide Number Placeholder 3">
            <a:extLst>
              <a:ext uri="{FF2B5EF4-FFF2-40B4-BE49-F238E27FC236}">
                <a16:creationId xmlns:a16="http://schemas.microsoft.com/office/drawing/2014/main" id="{688C147D-4695-FB41-BBD2-937052F9EEF5}"/>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41" name="TextBox 40">
            <a:extLst>
              <a:ext uri="{FF2B5EF4-FFF2-40B4-BE49-F238E27FC236}">
                <a16:creationId xmlns:a16="http://schemas.microsoft.com/office/drawing/2014/main" id="{9205E228-77DC-474B-A907-6691B8A7B446}"/>
              </a:ext>
            </a:extLst>
          </p:cNvPr>
          <p:cNvSpPr txBox="1"/>
          <p:nvPr/>
        </p:nvSpPr>
        <p:spPr>
          <a:xfrm>
            <a:off x="838200" y="1600869"/>
            <a:ext cx="723900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A-&gt;D:</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100Gbps,</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under</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several</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single-fiber</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failures</a:t>
            </a:r>
            <a:endParaRPr kumimoji="0" 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8" name="Picture 7">
            <a:extLst>
              <a:ext uri="{FF2B5EF4-FFF2-40B4-BE49-F238E27FC236}">
                <a16:creationId xmlns:a16="http://schemas.microsoft.com/office/drawing/2014/main" id="{6BEEED2B-A739-C546-81BB-89EF18D49EF7}"/>
              </a:ext>
            </a:extLst>
          </p:cNvPr>
          <p:cNvPicPr>
            <a:picLocks noChangeAspect="1"/>
          </p:cNvPicPr>
          <p:nvPr/>
        </p:nvPicPr>
        <p:blipFill>
          <a:blip r:embed="rId3"/>
          <a:stretch>
            <a:fillRect/>
          </a:stretch>
        </p:blipFill>
        <p:spPr>
          <a:xfrm>
            <a:off x="1756832" y="2098306"/>
            <a:ext cx="7370233" cy="4170935"/>
          </a:xfrm>
          <a:prstGeom prst="rect">
            <a:avLst/>
          </a:prstGeom>
        </p:spPr>
      </p:pic>
    </p:spTree>
    <p:extLst>
      <p:ext uri="{BB962C8B-B14F-4D97-AF65-F5344CB8AC3E}">
        <p14:creationId xmlns:p14="http://schemas.microsoft.com/office/powerpoint/2010/main" val="234290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98EE3-96E1-624C-8D03-E9AEFF80A2C2}"/>
              </a:ext>
            </a:extLst>
          </p:cNvPr>
          <p:cNvSpPr>
            <a:spLocks noGrp="1"/>
          </p:cNvSpPr>
          <p:nvPr>
            <p:ph type="title"/>
          </p:nvPr>
        </p:nvSpPr>
        <p:spPr/>
        <p:txBody>
          <a:bodyPr/>
          <a:lstStyle/>
          <a:p>
            <a:r>
              <a:rPr lang="en-US" altLang="zh-CN" dirty="0"/>
              <a:t>Scalability</a:t>
            </a:r>
            <a:endParaRPr lang="en-US" dirty="0"/>
          </a:p>
        </p:txBody>
      </p:sp>
      <p:pic>
        <p:nvPicPr>
          <p:cNvPr id="6" name="Content Placeholder 5">
            <a:extLst>
              <a:ext uri="{FF2B5EF4-FFF2-40B4-BE49-F238E27FC236}">
                <a16:creationId xmlns:a16="http://schemas.microsoft.com/office/drawing/2014/main" id="{34023B14-4C97-E946-AE3C-6AB37D13D109}"/>
              </a:ext>
            </a:extLst>
          </p:cNvPr>
          <p:cNvPicPr>
            <a:picLocks noGrp="1" noChangeAspect="1"/>
          </p:cNvPicPr>
          <p:nvPr>
            <p:ph idx="1"/>
          </p:nvPr>
        </p:nvPicPr>
        <p:blipFill>
          <a:blip r:embed="rId3"/>
          <a:stretch>
            <a:fillRect/>
          </a:stretch>
        </p:blipFill>
        <p:spPr>
          <a:xfrm>
            <a:off x="2857046" y="1088792"/>
            <a:ext cx="6477907" cy="3586714"/>
          </a:xfrm>
        </p:spPr>
      </p:pic>
      <p:sp>
        <p:nvSpPr>
          <p:cNvPr id="4" name="Slide Number Placeholder 3">
            <a:extLst>
              <a:ext uri="{FF2B5EF4-FFF2-40B4-BE49-F238E27FC236}">
                <a16:creationId xmlns:a16="http://schemas.microsoft.com/office/drawing/2014/main" id="{07C6FC7D-642D-2449-91A7-33ED1369431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5" name="Rectangle: Rounded Corners 16">
            <a:extLst>
              <a:ext uri="{FF2B5EF4-FFF2-40B4-BE49-F238E27FC236}">
                <a16:creationId xmlns:a16="http://schemas.microsoft.com/office/drawing/2014/main" id="{05F10C4E-8502-E741-9033-5A54689DADF1}"/>
              </a:ext>
            </a:extLst>
          </p:cNvPr>
          <p:cNvSpPr/>
          <p:nvPr/>
        </p:nvSpPr>
        <p:spPr>
          <a:xfrm>
            <a:off x="2271032" y="4675506"/>
            <a:ext cx="7649936" cy="1023980"/>
          </a:xfrm>
          <a:prstGeom prst="roundRect">
            <a:avLst/>
          </a:prstGeom>
          <a:solidFill>
            <a:schemeClr val="accent1">
              <a:lumMod val="40000"/>
              <a:lumOff val="60000"/>
            </a:schemeClr>
          </a:solidFill>
          <a:ln w="50800">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err="1">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NeuroPlan</a:t>
            </a:r>
            <a:r>
              <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outperforms </a:t>
            </a:r>
            <a:r>
              <a:rPr kumimoji="0" lang="en-US" sz="2300" b="1" i="1"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ILP-</a:t>
            </a:r>
            <a:r>
              <a:rPr kumimoji="0" lang="en-US" sz="2300" b="1" i="1" u="none" strike="noStrike" kern="1200" cap="none" spc="0" normalizeH="0" baseline="0" noProof="0" dirty="0" err="1">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heur</a:t>
            </a:r>
            <a:r>
              <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on large topologies and avoids human efforts to tune the heuristics</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a:t>
            </a:r>
            <a:r>
              <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p>
        </p:txBody>
      </p:sp>
      <p:sp>
        <p:nvSpPr>
          <p:cNvPr id="7" name="Down Arrow 6">
            <a:extLst>
              <a:ext uri="{FF2B5EF4-FFF2-40B4-BE49-F238E27FC236}">
                <a16:creationId xmlns:a16="http://schemas.microsoft.com/office/drawing/2014/main" id="{2A7CA1D9-52CC-0D48-ACA0-069B19DECC62}"/>
              </a:ext>
            </a:extLst>
          </p:cNvPr>
          <p:cNvSpPr/>
          <p:nvPr/>
        </p:nvSpPr>
        <p:spPr>
          <a:xfrm>
            <a:off x="4184542" y="2940233"/>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Down Arrow 7">
            <a:extLst>
              <a:ext uri="{FF2B5EF4-FFF2-40B4-BE49-F238E27FC236}">
                <a16:creationId xmlns:a16="http://schemas.microsoft.com/office/drawing/2014/main" id="{8857B488-2862-6440-B1E1-6BCDE50C9CDC}"/>
              </a:ext>
            </a:extLst>
          </p:cNvPr>
          <p:cNvSpPr/>
          <p:nvPr/>
        </p:nvSpPr>
        <p:spPr>
          <a:xfrm>
            <a:off x="5187644" y="2661263"/>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Down Arrow 8">
            <a:extLst>
              <a:ext uri="{FF2B5EF4-FFF2-40B4-BE49-F238E27FC236}">
                <a16:creationId xmlns:a16="http://schemas.microsoft.com/office/drawing/2014/main" id="{B49BBA90-C839-8C4A-B565-FDAAA39DEE81}"/>
              </a:ext>
            </a:extLst>
          </p:cNvPr>
          <p:cNvSpPr/>
          <p:nvPr/>
        </p:nvSpPr>
        <p:spPr>
          <a:xfrm>
            <a:off x="6206244" y="2668949"/>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Down Arrow 9">
            <a:extLst>
              <a:ext uri="{FF2B5EF4-FFF2-40B4-BE49-F238E27FC236}">
                <a16:creationId xmlns:a16="http://schemas.microsoft.com/office/drawing/2014/main" id="{3B909C5F-A2B0-E946-A027-7485A91CF2AE}"/>
              </a:ext>
            </a:extLst>
          </p:cNvPr>
          <p:cNvSpPr/>
          <p:nvPr/>
        </p:nvSpPr>
        <p:spPr>
          <a:xfrm>
            <a:off x="7208836" y="2723255"/>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Down Arrow 10">
            <a:extLst>
              <a:ext uri="{FF2B5EF4-FFF2-40B4-BE49-F238E27FC236}">
                <a16:creationId xmlns:a16="http://schemas.microsoft.com/office/drawing/2014/main" id="{71E5B4BD-FB9E-964B-A913-DFB89B32B60C}"/>
              </a:ext>
            </a:extLst>
          </p:cNvPr>
          <p:cNvSpPr/>
          <p:nvPr/>
        </p:nvSpPr>
        <p:spPr>
          <a:xfrm>
            <a:off x="8226926" y="2661263"/>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22805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16CC2-FA0D-A44F-AEFE-F2869286DFFC}"/>
              </a:ext>
            </a:extLst>
          </p:cNvPr>
          <p:cNvSpPr>
            <a:spLocks noGrp="1"/>
          </p:cNvSpPr>
          <p:nvPr>
            <p:ph type="title"/>
          </p:nvPr>
        </p:nvSpPr>
        <p:spPr/>
        <p:txBody>
          <a:bodyPr/>
          <a:lstStyle/>
          <a:p>
            <a:r>
              <a:rPr lang="en-US" altLang="zh-CN" dirty="0"/>
              <a:t>Sensitivity</a:t>
            </a:r>
            <a:r>
              <a:rPr lang="zh-CN" altLang="en-US" dirty="0"/>
              <a:t> </a:t>
            </a:r>
            <a:r>
              <a:rPr lang="en-US" altLang="zh-CN" dirty="0"/>
              <a:t>analysis</a:t>
            </a:r>
            <a:endParaRPr lang="en-US" dirty="0"/>
          </a:p>
        </p:txBody>
      </p:sp>
      <p:sp>
        <p:nvSpPr>
          <p:cNvPr id="4" name="Slide Number Placeholder 3">
            <a:extLst>
              <a:ext uri="{FF2B5EF4-FFF2-40B4-BE49-F238E27FC236}">
                <a16:creationId xmlns:a16="http://schemas.microsoft.com/office/drawing/2014/main" id="{600C745B-F8E8-D64E-8857-94BEEB3A86F4}"/>
              </a:ext>
            </a:extLst>
          </p:cNvPr>
          <p:cNvSpPr>
            <a:spLocks noGrp="1"/>
          </p:cNvSpPr>
          <p:nvPr>
            <p:ph type="sldNum" sz="quarter" idx="12"/>
          </p:nvPr>
        </p:nvSpPr>
        <p:spPr/>
        <p:txBody>
          <a:bodyPr/>
          <a:lstStyle/>
          <a:p>
            <a:fld id="{49DF74E4-2C59-5848-A8B8-DF6A3188A570}" type="slidenum">
              <a:rPr lang="en-US" smtClean="0"/>
              <a:pPr/>
              <a:t>41</a:t>
            </a:fld>
            <a:endParaRPr lang="en-US" dirty="0"/>
          </a:p>
        </p:txBody>
      </p:sp>
      <p:pic>
        <p:nvPicPr>
          <p:cNvPr id="6" name="Picture 5">
            <a:extLst>
              <a:ext uri="{FF2B5EF4-FFF2-40B4-BE49-F238E27FC236}">
                <a16:creationId xmlns:a16="http://schemas.microsoft.com/office/drawing/2014/main" id="{CA3BA5B5-73C9-A74A-9ED4-D52EEC8541E2}"/>
              </a:ext>
            </a:extLst>
          </p:cNvPr>
          <p:cNvPicPr>
            <a:picLocks noChangeAspect="1"/>
          </p:cNvPicPr>
          <p:nvPr/>
        </p:nvPicPr>
        <p:blipFill>
          <a:blip r:embed="rId3">
            <a:alphaModFix/>
          </a:blip>
          <a:stretch>
            <a:fillRect/>
          </a:stretch>
        </p:blipFill>
        <p:spPr>
          <a:xfrm>
            <a:off x="1045210" y="2059168"/>
            <a:ext cx="3683000" cy="3205341"/>
          </a:xfrm>
          <a:prstGeom prst="rect">
            <a:avLst/>
          </a:prstGeom>
        </p:spPr>
      </p:pic>
      <p:sp>
        <p:nvSpPr>
          <p:cNvPr id="9" name="TextBox 8">
            <a:extLst>
              <a:ext uri="{FF2B5EF4-FFF2-40B4-BE49-F238E27FC236}">
                <a16:creationId xmlns:a16="http://schemas.microsoft.com/office/drawing/2014/main" id="{4AB95D91-BA7E-F243-BF01-79D610CC273A}"/>
              </a:ext>
            </a:extLst>
          </p:cNvPr>
          <p:cNvSpPr txBox="1"/>
          <p:nvPr/>
        </p:nvSpPr>
        <p:spPr>
          <a:xfrm>
            <a:off x="1627052" y="1587816"/>
            <a:ext cx="3465830"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Impact</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of</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GNN</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layers</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 name="Rounded Rectangle 15">
            <a:extLst>
              <a:ext uri="{FF2B5EF4-FFF2-40B4-BE49-F238E27FC236}">
                <a16:creationId xmlns:a16="http://schemas.microsoft.com/office/drawing/2014/main" id="{3E8609F9-5FB4-5546-B027-491F6328219F}"/>
              </a:ext>
            </a:extLst>
          </p:cNvPr>
          <p:cNvSpPr/>
          <p:nvPr/>
        </p:nvSpPr>
        <p:spPr>
          <a:xfrm>
            <a:off x="2047625" y="2059168"/>
            <a:ext cx="2476688" cy="431685"/>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4115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6"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16CC2-FA0D-A44F-AEFE-F2869286DFFC}"/>
              </a:ext>
            </a:extLst>
          </p:cNvPr>
          <p:cNvSpPr>
            <a:spLocks noGrp="1"/>
          </p:cNvSpPr>
          <p:nvPr>
            <p:ph type="title"/>
          </p:nvPr>
        </p:nvSpPr>
        <p:spPr/>
        <p:txBody>
          <a:bodyPr/>
          <a:lstStyle/>
          <a:p>
            <a:r>
              <a:rPr lang="en-US" altLang="zh-CN" dirty="0"/>
              <a:t>Sensitivity</a:t>
            </a:r>
            <a:r>
              <a:rPr lang="zh-CN" altLang="en-US" dirty="0"/>
              <a:t> </a:t>
            </a:r>
            <a:r>
              <a:rPr lang="en-US" altLang="zh-CN" dirty="0"/>
              <a:t>analysis</a:t>
            </a:r>
            <a:endParaRPr lang="en-US" dirty="0"/>
          </a:p>
        </p:txBody>
      </p:sp>
      <p:sp>
        <p:nvSpPr>
          <p:cNvPr id="4" name="Slide Number Placeholder 3">
            <a:extLst>
              <a:ext uri="{FF2B5EF4-FFF2-40B4-BE49-F238E27FC236}">
                <a16:creationId xmlns:a16="http://schemas.microsoft.com/office/drawing/2014/main" id="{600C745B-F8E8-D64E-8857-94BEEB3A86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CA3BA5B5-73C9-A74A-9ED4-D52EEC8541E2}"/>
              </a:ext>
            </a:extLst>
          </p:cNvPr>
          <p:cNvPicPr>
            <a:picLocks noChangeAspect="1"/>
          </p:cNvPicPr>
          <p:nvPr/>
        </p:nvPicPr>
        <p:blipFill>
          <a:blip r:embed="rId3">
            <a:alphaModFix/>
          </a:blip>
          <a:stretch>
            <a:fillRect/>
          </a:stretch>
        </p:blipFill>
        <p:spPr>
          <a:xfrm>
            <a:off x="1045210" y="2059168"/>
            <a:ext cx="3683000" cy="3205341"/>
          </a:xfrm>
          <a:prstGeom prst="rect">
            <a:avLst/>
          </a:prstGeom>
        </p:spPr>
      </p:pic>
      <p:sp>
        <p:nvSpPr>
          <p:cNvPr id="9" name="TextBox 8">
            <a:extLst>
              <a:ext uri="{FF2B5EF4-FFF2-40B4-BE49-F238E27FC236}">
                <a16:creationId xmlns:a16="http://schemas.microsoft.com/office/drawing/2014/main" id="{4AB95D91-BA7E-F243-BF01-79D610CC273A}"/>
              </a:ext>
            </a:extLst>
          </p:cNvPr>
          <p:cNvSpPr txBox="1"/>
          <p:nvPr/>
        </p:nvSpPr>
        <p:spPr>
          <a:xfrm>
            <a:off x="1627052" y="1587816"/>
            <a:ext cx="346583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Impact</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of</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GNN</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layers</a:t>
            </a:r>
            <a:endParaRPr kumimoji="0" 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 name="Rectangle: Rounded Corners 16">
            <a:extLst>
              <a:ext uri="{FF2B5EF4-FFF2-40B4-BE49-F238E27FC236}">
                <a16:creationId xmlns:a16="http://schemas.microsoft.com/office/drawing/2014/main" id="{D576A057-0B5B-6341-9476-BF8E51B7F6A1}"/>
              </a:ext>
            </a:extLst>
          </p:cNvPr>
          <p:cNvSpPr/>
          <p:nvPr/>
        </p:nvSpPr>
        <p:spPr>
          <a:xfrm>
            <a:off x="838200" y="5270184"/>
            <a:ext cx="4339590" cy="856609"/>
          </a:xfrm>
          <a:prstGeom prst="roundRect">
            <a:avLst/>
          </a:prstGeom>
          <a:solidFill>
            <a:schemeClr val="accent1">
              <a:lumMod val="40000"/>
              <a:lumOff val="60000"/>
            </a:schemeClr>
          </a:solidFill>
          <a:ln w="50800">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GNN</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is</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essential</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for</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endPar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large-scale</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problems.</a:t>
            </a:r>
            <a:r>
              <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p>
        </p:txBody>
      </p:sp>
      <p:sp>
        <p:nvSpPr>
          <p:cNvPr id="13" name="Down Arrow 12">
            <a:extLst>
              <a:ext uri="{FF2B5EF4-FFF2-40B4-BE49-F238E27FC236}">
                <a16:creationId xmlns:a16="http://schemas.microsoft.com/office/drawing/2014/main" id="{9F4A2ED9-902C-6F4D-9A02-73E002D6F7C7}"/>
              </a:ext>
            </a:extLst>
          </p:cNvPr>
          <p:cNvSpPr/>
          <p:nvPr/>
        </p:nvSpPr>
        <p:spPr>
          <a:xfrm>
            <a:off x="3700220" y="2816813"/>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Down Arrow 13">
            <a:extLst>
              <a:ext uri="{FF2B5EF4-FFF2-40B4-BE49-F238E27FC236}">
                <a16:creationId xmlns:a16="http://schemas.microsoft.com/office/drawing/2014/main" id="{95140DF3-7014-1D44-ACFF-5D825A20ACBE}"/>
              </a:ext>
            </a:extLst>
          </p:cNvPr>
          <p:cNvSpPr/>
          <p:nvPr/>
        </p:nvSpPr>
        <p:spPr>
          <a:xfrm>
            <a:off x="2793720" y="4106075"/>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Down Arrow 14">
            <a:extLst>
              <a:ext uri="{FF2B5EF4-FFF2-40B4-BE49-F238E27FC236}">
                <a16:creationId xmlns:a16="http://schemas.microsoft.com/office/drawing/2014/main" id="{79CD839F-0DFD-B848-8ACE-29B5CF96D0A2}"/>
              </a:ext>
            </a:extLst>
          </p:cNvPr>
          <p:cNvSpPr/>
          <p:nvPr/>
        </p:nvSpPr>
        <p:spPr>
          <a:xfrm>
            <a:off x="1861645" y="4118291"/>
            <a:ext cx="185980" cy="263472"/>
          </a:xfrm>
          <a:prstGeom prst="downArrow">
            <a:avLst/>
          </a:prstGeom>
          <a:solidFill>
            <a:srgbClr val="D45655"/>
          </a:solidFill>
          <a:ln>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7829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16CC2-FA0D-A44F-AEFE-F2869286DFFC}"/>
              </a:ext>
            </a:extLst>
          </p:cNvPr>
          <p:cNvSpPr>
            <a:spLocks noGrp="1"/>
          </p:cNvSpPr>
          <p:nvPr>
            <p:ph type="title"/>
          </p:nvPr>
        </p:nvSpPr>
        <p:spPr/>
        <p:txBody>
          <a:bodyPr/>
          <a:lstStyle/>
          <a:p>
            <a:r>
              <a:rPr lang="en-US" altLang="zh-CN" dirty="0"/>
              <a:t>Sensitivity</a:t>
            </a:r>
            <a:r>
              <a:rPr lang="zh-CN" altLang="en-US" dirty="0"/>
              <a:t> </a:t>
            </a:r>
            <a:r>
              <a:rPr lang="en-US" altLang="zh-CN" dirty="0"/>
              <a:t>analysis</a:t>
            </a:r>
            <a:endParaRPr lang="en-US" dirty="0"/>
          </a:p>
        </p:txBody>
      </p:sp>
      <p:sp>
        <p:nvSpPr>
          <p:cNvPr id="4" name="Slide Number Placeholder 3">
            <a:extLst>
              <a:ext uri="{FF2B5EF4-FFF2-40B4-BE49-F238E27FC236}">
                <a16:creationId xmlns:a16="http://schemas.microsoft.com/office/drawing/2014/main" id="{600C745B-F8E8-D64E-8857-94BEEB3A86F4}"/>
              </a:ext>
            </a:extLst>
          </p:cNvPr>
          <p:cNvSpPr>
            <a:spLocks noGrp="1"/>
          </p:cNvSpPr>
          <p:nvPr>
            <p:ph type="sldNum" sz="quarter" idx="12"/>
          </p:nvPr>
        </p:nvSpPr>
        <p:spPr/>
        <p:txBody>
          <a:bodyPr/>
          <a:lstStyle/>
          <a:p>
            <a:fld id="{49DF74E4-2C59-5848-A8B8-DF6A3188A570}" type="slidenum">
              <a:rPr lang="en-US" smtClean="0"/>
              <a:pPr/>
              <a:t>43</a:t>
            </a:fld>
            <a:endParaRPr lang="en-US" dirty="0"/>
          </a:p>
        </p:txBody>
      </p:sp>
      <p:pic>
        <p:nvPicPr>
          <p:cNvPr id="6" name="Picture 5">
            <a:extLst>
              <a:ext uri="{FF2B5EF4-FFF2-40B4-BE49-F238E27FC236}">
                <a16:creationId xmlns:a16="http://schemas.microsoft.com/office/drawing/2014/main" id="{CA3BA5B5-73C9-A74A-9ED4-D52EEC8541E2}"/>
              </a:ext>
            </a:extLst>
          </p:cNvPr>
          <p:cNvPicPr>
            <a:picLocks noChangeAspect="1"/>
          </p:cNvPicPr>
          <p:nvPr/>
        </p:nvPicPr>
        <p:blipFill>
          <a:blip r:embed="rId3">
            <a:alphaModFix/>
          </a:blip>
          <a:stretch>
            <a:fillRect/>
          </a:stretch>
        </p:blipFill>
        <p:spPr>
          <a:xfrm>
            <a:off x="1045210" y="2059168"/>
            <a:ext cx="3683000" cy="3205341"/>
          </a:xfrm>
          <a:prstGeom prst="rect">
            <a:avLst/>
          </a:prstGeom>
        </p:spPr>
      </p:pic>
      <p:sp>
        <p:nvSpPr>
          <p:cNvPr id="9" name="TextBox 8">
            <a:extLst>
              <a:ext uri="{FF2B5EF4-FFF2-40B4-BE49-F238E27FC236}">
                <a16:creationId xmlns:a16="http://schemas.microsoft.com/office/drawing/2014/main" id="{4AB95D91-BA7E-F243-BF01-79D610CC273A}"/>
              </a:ext>
            </a:extLst>
          </p:cNvPr>
          <p:cNvSpPr txBox="1"/>
          <p:nvPr/>
        </p:nvSpPr>
        <p:spPr>
          <a:xfrm>
            <a:off x="1627052" y="1587816"/>
            <a:ext cx="3465830"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Impact</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of</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GNN</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layers</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 name="Rectangle: Rounded Corners 16">
            <a:extLst>
              <a:ext uri="{FF2B5EF4-FFF2-40B4-BE49-F238E27FC236}">
                <a16:creationId xmlns:a16="http://schemas.microsoft.com/office/drawing/2014/main" id="{D576A057-0B5B-6341-9476-BF8E51B7F6A1}"/>
              </a:ext>
            </a:extLst>
          </p:cNvPr>
          <p:cNvSpPr/>
          <p:nvPr/>
        </p:nvSpPr>
        <p:spPr>
          <a:xfrm>
            <a:off x="838200" y="5270184"/>
            <a:ext cx="4339590" cy="856609"/>
          </a:xfrm>
          <a:prstGeom prst="roundRect">
            <a:avLst/>
          </a:prstGeom>
          <a:solidFill>
            <a:schemeClr val="accent1">
              <a:lumMod val="40000"/>
              <a:lumOff val="60000"/>
            </a:schemeClr>
          </a:solidFill>
          <a:ln w="50800">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2300" b="1" dirty="0">
                <a:latin typeface="Helvetica Neue" panose="02000503000000020004" pitchFamily="2" charset="0"/>
                <a:ea typeface="Helvetica Neue" panose="02000503000000020004" pitchFamily="2" charset="0"/>
                <a:cs typeface="Helvetica Neue" panose="02000503000000020004" pitchFamily="2" charset="0"/>
              </a:rPr>
              <a:t>GNN</a:t>
            </a:r>
            <a:r>
              <a:rPr lang="zh-CN" altLang="en-US" sz="2300" b="1"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300" b="1" dirty="0">
                <a:latin typeface="Helvetica Neue" panose="02000503000000020004" pitchFamily="2" charset="0"/>
                <a:ea typeface="Helvetica Neue" panose="02000503000000020004" pitchFamily="2" charset="0"/>
                <a:cs typeface="Helvetica Neue" panose="02000503000000020004" pitchFamily="2" charset="0"/>
              </a:rPr>
              <a:t>is</a:t>
            </a:r>
            <a:r>
              <a:rPr lang="zh-CN" altLang="en-US" sz="2300" b="1"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300" b="1" dirty="0">
                <a:latin typeface="Helvetica Neue" panose="02000503000000020004" pitchFamily="2" charset="0"/>
                <a:ea typeface="Helvetica Neue" panose="02000503000000020004" pitchFamily="2" charset="0"/>
                <a:cs typeface="Helvetica Neue" panose="02000503000000020004" pitchFamily="2" charset="0"/>
              </a:rPr>
              <a:t>essential</a:t>
            </a:r>
            <a:r>
              <a:rPr lang="zh-CN" altLang="en-US" sz="2300" b="1"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300" b="1" dirty="0">
                <a:latin typeface="Helvetica Neue" panose="02000503000000020004" pitchFamily="2" charset="0"/>
                <a:ea typeface="Helvetica Neue" panose="02000503000000020004" pitchFamily="2" charset="0"/>
                <a:cs typeface="Helvetica Neue" panose="02000503000000020004" pitchFamily="2" charset="0"/>
              </a:rPr>
              <a:t>for</a:t>
            </a:r>
            <a:r>
              <a:rPr lang="zh-CN" altLang="en-US" sz="2300" b="1" dirty="0">
                <a:latin typeface="Helvetica Neue" panose="02000503000000020004" pitchFamily="2" charset="0"/>
                <a:ea typeface="Helvetica Neue" panose="02000503000000020004" pitchFamily="2" charset="0"/>
                <a:cs typeface="Helvetica Neue" panose="02000503000000020004" pitchFamily="2" charset="0"/>
              </a:rPr>
              <a:t> </a:t>
            </a:r>
            <a:endParaRPr lang="en-US" altLang="zh-CN" sz="2300" b="1" dirty="0">
              <a:latin typeface="Helvetica Neue" panose="02000503000000020004" pitchFamily="2" charset="0"/>
              <a:ea typeface="Helvetica Neue" panose="02000503000000020004" pitchFamily="2" charset="0"/>
              <a:cs typeface="Helvetica Neue" panose="02000503000000020004" pitchFamily="2" charset="0"/>
            </a:endParaRPr>
          </a:p>
          <a:p>
            <a:pPr algn="ctr"/>
            <a:r>
              <a:rPr lang="en-US" altLang="zh-CN" sz="2300" b="1" dirty="0">
                <a:latin typeface="Helvetica Neue" panose="02000503000000020004" pitchFamily="2" charset="0"/>
                <a:ea typeface="Helvetica Neue" panose="02000503000000020004" pitchFamily="2" charset="0"/>
                <a:cs typeface="Helvetica Neue" panose="02000503000000020004" pitchFamily="2" charset="0"/>
              </a:rPr>
              <a:t>large-scale</a:t>
            </a:r>
            <a:r>
              <a:rPr lang="zh-CN" altLang="en-US" sz="2300" b="1"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300" b="1" dirty="0">
                <a:latin typeface="Helvetica Neue" panose="02000503000000020004" pitchFamily="2" charset="0"/>
                <a:ea typeface="Helvetica Neue" panose="02000503000000020004" pitchFamily="2" charset="0"/>
                <a:cs typeface="Helvetica Neue" panose="02000503000000020004" pitchFamily="2" charset="0"/>
              </a:rPr>
              <a:t>problems.</a:t>
            </a:r>
            <a:r>
              <a:rPr lang="en-US" sz="2300" b="1" dirty="0">
                <a:latin typeface="Helvetica Neue" panose="02000503000000020004" pitchFamily="2" charset="0"/>
                <a:ea typeface="Helvetica Neue" panose="02000503000000020004" pitchFamily="2" charset="0"/>
                <a:cs typeface="Helvetica Neue" panose="02000503000000020004" pitchFamily="2" charset="0"/>
              </a:rPr>
              <a:t> </a:t>
            </a:r>
          </a:p>
        </p:txBody>
      </p:sp>
      <p:pic>
        <p:nvPicPr>
          <p:cNvPr id="10" name="Picture 9">
            <a:extLst>
              <a:ext uri="{FF2B5EF4-FFF2-40B4-BE49-F238E27FC236}">
                <a16:creationId xmlns:a16="http://schemas.microsoft.com/office/drawing/2014/main" id="{4D8EF0F8-6E2A-D048-9055-D1B087151326}"/>
              </a:ext>
            </a:extLst>
          </p:cNvPr>
          <p:cNvPicPr>
            <a:picLocks noChangeAspect="1"/>
          </p:cNvPicPr>
          <p:nvPr/>
        </p:nvPicPr>
        <p:blipFill>
          <a:blip r:embed="rId4">
            <a:alphaModFix/>
          </a:blip>
          <a:stretch>
            <a:fillRect/>
          </a:stretch>
        </p:blipFill>
        <p:spPr>
          <a:xfrm>
            <a:off x="5369469" y="2049480"/>
            <a:ext cx="5728176" cy="3205341"/>
          </a:xfrm>
          <a:prstGeom prst="rect">
            <a:avLst/>
          </a:prstGeom>
        </p:spPr>
      </p:pic>
      <p:sp>
        <p:nvSpPr>
          <p:cNvPr id="12" name="TextBox 11">
            <a:extLst>
              <a:ext uri="{FF2B5EF4-FFF2-40B4-BE49-F238E27FC236}">
                <a16:creationId xmlns:a16="http://schemas.microsoft.com/office/drawing/2014/main" id="{3EA66718-7CE4-4143-8D92-F55D4E5009C6}"/>
              </a:ext>
            </a:extLst>
          </p:cNvPr>
          <p:cNvSpPr txBox="1"/>
          <p:nvPr/>
        </p:nvSpPr>
        <p:spPr>
          <a:xfrm>
            <a:off x="6877685" y="1587816"/>
            <a:ext cx="346583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Impact</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of</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relax</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factor</a:t>
            </a:r>
            <a:endParaRPr kumimoji="0" 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 name="Rounded Rectangle 12">
            <a:extLst>
              <a:ext uri="{FF2B5EF4-FFF2-40B4-BE49-F238E27FC236}">
                <a16:creationId xmlns:a16="http://schemas.microsoft.com/office/drawing/2014/main" id="{3D48CBF3-EB9D-C34C-BF22-8F5A9E490A3C}"/>
              </a:ext>
            </a:extLst>
          </p:cNvPr>
          <p:cNvSpPr/>
          <p:nvPr/>
        </p:nvSpPr>
        <p:spPr>
          <a:xfrm>
            <a:off x="7199917" y="2059168"/>
            <a:ext cx="2823313" cy="461665"/>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9606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16CC2-FA0D-A44F-AEFE-F2869286DFFC}"/>
              </a:ext>
            </a:extLst>
          </p:cNvPr>
          <p:cNvSpPr>
            <a:spLocks noGrp="1"/>
          </p:cNvSpPr>
          <p:nvPr>
            <p:ph type="title"/>
          </p:nvPr>
        </p:nvSpPr>
        <p:spPr/>
        <p:txBody>
          <a:bodyPr/>
          <a:lstStyle/>
          <a:p>
            <a:r>
              <a:rPr lang="en-US" altLang="zh-CN" dirty="0"/>
              <a:t>Sensitivity</a:t>
            </a:r>
            <a:r>
              <a:rPr lang="zh-CN" altLang="en-US" dirty="0"/>
              <a:t> </a:t>
            </a:r>
            <a:r>
              <a:rPr lang="en-US" altLang="zh-CN" dirty="0"/>
              <a:t>analysis</a:t>
            </a:r>
            <a:endParaRPr lang="en-US" dirty="0"/>
          </a:p>
        </p:txBody>
      </p:sp>
      <p:sp>
        <p:nvSpPr>
          <p:cNvPr id="4" name="Slide Number Placeholder 3">
            <a:extLst>
              <a:ext uri="{FF2B5EF4-FFF2-40B4-BE49-F238E27FC236}">
                <a16:creationId xmlns:a16="http://schemas.microsoft.com/office/drawing/2014/main" id="{600C745B-F8E8-D64E-8857-94BEEB3A86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CA3BA5B5-73C9-A74A-9ED4-D52EEC8541E2}"/>
              </a:ext>
            </a:extLst>
          </p:cNvPr>
          <p:cNvPicPr>
            <a:picLocks noChangeAspect="1"/>
          </p:cNvPicPr>
          <p:nvPr/>
        </p:nvPicPr>
        <p:blipFill>
          <a:blip r:embed="rId3">
            <a:alphaModFix/>
          </a:blip>
          <a:stretch>
            <a:fillRect/>
          </a:stretch>
        </p:blipFill>
        <p:spPr>
          <a:xfrm>
            <a:off x="1045210" y="2059168"/>
            <a:ext cx="3683000" cy="3205341"/>
          </a:xfrm>
          <a:prstGeom prst="rect">
            <a:avLst/>
          </a:prstGeom>
        </p:spPr>
      </p:pic>
      <p:sp>
        <p:nvSpPr>
          <p:cNvPr id="9" name="TextBox 8">
            <a:extLst>
              <a:ext uri="{FF2B5EF4-FFF2-40B4-BE49-F238E27FC236}">
                <a16:creationId xmlns:a16="http://schemas.microsoft.com/office/drawing/2014/main" id="{4AB95D91-BA7E-F243-BF01-79D610CC273A}"/>
              </a:ext>
            </a:extLst>
          </p:cNvPr>
          <p:cNvSpPr txBox="1"/>
          <p:nvPr/>
        </p:nvSpPr>
        <p:spPr>
          <a:xfrm>
            <a:off x="1627052" y="1587816"/>
            <a:ext cx="346583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Impact</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of</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GNN</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layers</a:t>
            </a:r>
            <a:endParaRPr kumimoji="0" 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 name="Rectangle: Rounded Corners 16">
            <a:extLst>
              <a:ext uri="{FF2B5EF4-FFF2-40B4-BE49-F238E27FC236}">
                <a16:creationId xmlns:a16="http://schemas.microsoft.com/office/drawing/2014/main" id="{D576A057-0B5B-6341-9476-BF8E51B7F6A1}"/>
              </a:ext>
            </a:extLst>
          </p:cNvPr>
          <p:cNvSpPr/>
          <p:nvPr/>
        </p:nvSpPr>
        <p:spPr>
          <a:xfrm>
            <a:off x="838200" y="5270184"/>
            <a:ext cx="4339590" cy="856609"/>
          </a:xfrm>
          <a:prstGeom prst="roundRect">
            <a:avLst/>
          </a:prstGeom>
          <a:solidFill>
            <a:schemeClr val="accent1">
              <a:lumMod val="40000"/>
              <a:lumOff val="60000"/>
            </a:schemeClr>
          </a:solidFill>
          <a:ln w="50800">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GNN</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is</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essential</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for</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endPar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large-scale</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problems.</a:t>
            </a:r>
            <a:r>
              <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p>
        </p:txBody>
      </p:sp>
      <p:pic>
        <p:nvPicPr>
          <p:cNvPr id="10" name="Picture 9">
            <a:extLst>
              <a:ext uri="{FF2B5EF4-FFF2-40B4-BE49-F238E27FC236}">
                <a16:creationId xmlns:a16="http://schemas.microsoft.com/office/drawing/2014/main" id="{4D8EF0F8-6E2A-D048-9055-D1B087151326}"/>
              </a:ext>
            </a:extLst>
          </p:cNvPr>
          <p:cNvPicPr>
            <a:picLocks noChangeAspect="1"/>
          </p:cNvPicPr>
          <p:nvPr/>
        </p:nvPicPr>
        <p:blipFill>
          <a:blip r:embed="rId4">
            <a:alphaModFix/>
          </a:blip>
          <a:stretch>
            <a:fillRect/>
          </a:stretch>
        </p:blipFill>
        <p:spPr>
          <a:xfrm>
            <a:off x="5369469" y="2049480"/>
            <a:ext cx="5728176" cy="3205341"/>
          </a:xfrm>
          <a:prstGeom prst="rect">
            <a:avLst/>
          </a:prstGeom>
        </p:spPr>
      </p:pic>
      <p:sp>
        <p:nvSpPr>
          <p:cNvPr id="12" name="TextBox 11">
            <a:extLst>
              <a:ext uri="{FF2B5EF4-FFF2-40B4-BE49-F238E27FC236}">
                <a16:creationId xmlns:a16="http://schemas.microsoft.com/office/drawing/2014/main" id="{3EA66718-7CE4-4143-8D92-F55D4E5009C6}"/>
              </a:ext>
            </a:extLst>
          </p:cNvPr>
          <p:cNvSpPr txBox="1"/>
          <p:nvPr/>
        </p:nvSpPr>
        <p:spPr>
          <a:xfrm>
            <a:off x="6877685" y="1587816"/>
            <a:ext cx="346583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Impact</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of</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relax</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factor</a:t>
            </a:r>
            <a:endParaRPr kumimoji="0" 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 name="Rounded Rectangle 16">
            <a:extLst>
              <a:ext uri="{FF2B5EF4-FFF2-40B4-BE49-F238E27FC236}">
                <a16:creationId xmlns:a16="http://schemas.microsoft.com/office/drawing/2014/main" id="{134E3716-5DD7-054E-B76B-8F8FD85DF9F5}"/>
              </a:ext>
            </a:extLst>
          </p:cNvPr>
          <p:cNvSpPr/>
          <p:nvPr/>
        </p:nvSpPr>
        <p:spPr>
          <a:xfrm flipH="1">
            <a:off x="6277707" y="2408273"/>
            <a:ext cx="922209" cy="2585758"/>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ounded Rectangle 17">
            <a:extLst>
              <a:ext uri="{FF2B5EF4-FFF2-40B4-BE49-F238E27FC236}">
                <a16:creationId xmlns:a16="http://schemas.microsoft.com/office/drawing/2014/main" id="{0A40FF12-D287-0F40-AD4E-33182F1F760B}"/>
              </a:ext>
            </a:extLst>
          </p:cNvPr>
          <p:cNvSpPr/>
          <p:nvPr/>
        </p:nvSpPr>
        <p:spPr>
          <a:xfrm flipH="1">
            <a:off x="7297610" y="2408273"/>
            <a:ext cx="3849179" cy="2585758"/>
          </a:xfrm>
          <a:prstGeom prst="roundRect">
            <a:avLst/>
          </a:prstGeom>
          <a:noFill/>
          <a:ln w="25400">
            <a:solidFill>
              <a:srgbClr val="D456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Rounded Corners 16">
            <a:extLst>
              <a:ext uri="{FF2B5EF4-FFF2-40B4-BE49-F238E27FC236}">
                <a16:creationId xmlns:a16="http://schemas.microsoft.com/office/drawing/2014/main" id="{ED81174F-4DAE-324B-B0E7-A099E31B661D}"/>
              </a:ext>
            </a:extLst>
          </p:cNvPr>
          <p:cNvSpPr/>
          <p:nvPr/>
        </p:nvSpPr>
        <p:spPr>
          <a:xfrm>
            <a:off x="6660515" y="5264509"/>
            <a:ext cx="3683000" cy="856610"/>
          </a:xfrm>
          <a:prstGeom prst="roundRect">
            <a:avLst/>
          </a:prstGeom>
          <a:solidFill>
            <a:schemeClr val="accent1">
              <a:lumMod val="40000"/>
              <a:lumOff val="60000"/>
            </a:schemeClr>
          </a:solidFill>
          <a:ln w="50800">
            <a:solidFill>
              <a:schemeClr val="accent1">
                <a:lumMod val="40000"/>
                <a:lumOff val="60000"/>
              </a:schemeClr>
            </a:solid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A</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larger</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𝜶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leads</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to</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endPar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a</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better</a:t>
            </a:r>
            <a:r>
              <a:rPr kumimoji="0" lang="zh-CN" alt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solution.</a:t>
            </a:r>
            <a:endParaRPr kumimoji="0" lang="en-US" sz="2300" b="1"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663613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ECFAF-1D8A-214C-BF4B-D93EE7C13060}"/>
              </a:ext>
            </a:extLst>
          </p:cNvPr>
          <p:cNvSpPr>
            <a:spLocks noGrp="1"/>
          </p:cNvSpPr>
          <p:nvPr>
            <p:ph type="title"/>
          </p:nvPr>
        </p:nvSpPr>
        <p:spPr/>
        <p:txBody>
          <a:bodyPr/>
          <a:lstStyle/>
          <a:p>
            <a:r>
              <a:rPr lang="en-US" altLang="zh-CN" dirty="0"/>
              <a:t>Conclusion</a:t>
            </a:r>
            <a:endParaRPr lang="en-US" dirty="0"/>
          </a:p>
        </p:txBody>
      </p:sp>
      <p:sp>
        <p:nvSpPr>
          <p:cNvPr id="3" name="Content Placeholder 2">
            <a:extLst>
              <a:ext uri="{FF2B5EF4-FFF2-40B4-BE49-F238E27FC236}">
                <a16:creationId xmlns:a16="http://schemas.microsoft.com/office/drawing/2014/main" id="{141831AA-EC4D-B144-91D0-8E07C1D4DB31}"/>
              </a:ext>
            </a:extLst>
          </p:cNvPr>
          <p:cNvSpPr>
            <a:spLocks noGrp="1"/>
          </p:cNvSpPr>
          <p:nvPr>
            <p:ph idx="1"/>
          </p:nvPr>
        </p:nvSpPr>
        <p:spPr>
          <a:xfrm>
            <a:off x="838200" y="1825625"/>
            <a:ext cx="11049000" cy="4351338"/>
          </a:xfrm>
        </p:spPr>
        <p:txBody>
          <a:bodyPr/>
          <a:lstStyle/>
          <a:p>
            <a:pPr>
              <a:lnSpc>
                <a:spcPct val="100000"/>
              </a:lnSpc>
            </a:pPr>
            <a:r>
              <a:rPr lang="en-US" altLang="zh-CN" dirty="0" err="1"/>
              <a:t>NeuroPlan</a:t>
            </a:r>
            <a:r>
              <a:rPr lang="en-US" altLang="zh-CN" dirty="0"/>
              <a:t>:</a:t>
            </a:r>
            <a:r>
              <a:rPr lang="zh-CN" altLang="en-US" dirty="0"/>
              <a:t> </a:t>
            </a:r>
            <a:r>
              <a:rPr lang="en-US" altLang="zh-CN" dirty="0"/>
              <a:t>a</a:t>
            </a:r>
            <a:r>
              <a:rPr lang="zh-CN" altLang="en-US" dirty="0"/>
              <a:t> </a:t>
            </a:r>
            <a:r>
              <a:rPr lang="en-US" altLang="zh-CN" dirty="0"/>
              <a:t>deep</a:t>
            </a:r>
            <a:r>
              <a:rPr lang="zh-CN" altLang="en-US" dirty="0"/>
              <a:t> </a:t>
            </a:r>
            <a:r>
              <a:rPr lang="en-US" altLang="zh-CN" dirty="0"/>
              <a:t>RL-based</a:t>
            </a:r>
            <a:r>
              <a:rPr lang="zh-CN" altLang="en-US" dirty="0"/>
              <a:t> </a:t>
            </a:r>
            <a:r>
              <a:rPr lang="en-US" altLang="zh-CN" dirty="0"/>
              <a:t>approach</a:t>
            </a:r>
            <a:r>
              <a:rPr lang="zh-CN" altLang="en-US" dirty="0"/>
              <a:t> </a:t>
            </a:r>
            <a:r>
              <a:rPr lang="en-US" altLang="zh-CN" dirty="0"/>
              <a:t>to</a:t>
            </a:r>
            <a:r>
              <a:rPr lang="zh-CN" altLang="en-US" dirty="0"/>
              <a:t> </a:t>
            </a:r>
            <a:r>
              <a:rPr lang="en-US" altLang="zh-CN" dirty="0"/>
              <a:t>solve</a:t>
            </a:r>
            <a:r>
              <a:rPr lang="zh-CN" altLang="en-US" dirty="0"/>
              <a:t> </a:t>
            </a:r>
            <a:r>
              <a:rPr lang="en-US" altLang="zh-CN" dirty="0"/>
              <a:t>the</a:t>
            </a:r>
            <a:r>
              <a:rPr lang="zh-CN" altLang="en-US" dirty="0"/>
              <a:t> </a:t>
            </a:r>
            <a:r>
              <a:rPr lang="en-US" altLang="zh-CN" dirty="0"/>
              <a:t>network</a:t>
            </a:r>
            <a:r>
              <a:rPr lang="zh-CN" altLang="en-US" dirty="0"/>
              <a:t> </a:t>
            </a:r>
            <a:r>
              <a:rPr lang="en-US" altLang="zh-CN" dirty="0"/>
              <a:t>planning</a:t>
            </a:r>
            <a:r>
              <a:rPr lang="zh-CN" altLang="en-US" dirty="0"/>
              <a:t> </a:t>
            </a:r>
            <a:r>
              <a:rPr lang="en-US" altLang="zh-CN" dirty="0"/>
              <a:t>problem</a:t>
            </a:r>
          </a:p>
          <a:p>
            <a:pPr lvl="1">
              <a:lnSpc>
                <a:spcPct val="100000"/>
              </a:lnSpc>
            </a:pPr>
            <a:r>
              <a:rPr lang="en-US" altLang="zh-CN" dirty="0"/>
              <a:t>Use</a:t>
            </a:r>
            <a:r>
              <a:rPr lang="zh-CN" altLang="en-US" dirty="0"/>
              <a:t> </a:t>
            </a:r>
            <a:r>
              <a:rPr lang="en-US" altLang="zh-CN" dirty="0">
                <a:solidFill>
                  <a:srgbClr val="D45655"/>
                </a:solidFill>
              </a:rPr>
              <a:t>GNN</a:t>
            </a:r>
            <a:r>
              <a:rPr lang="zh-CN" altLang="en-US" dirty="0"/>
              <a:t> </a:t>
            </a:r>
            <a:r>
              <a:rPr lang="en-US" altLang="zh-CN" dirty="0"/>
              <a:t>and</a:t>
            </a:r>
            <a:r>
              <a:rPr lang="zh-CN" altLang="en-US" dirty="0"/>
              <a:t> </a:t>
            </a:r>
            <a:r>
              <a:rPr lang="en-US" altLang="zh-CN" dirty="0"/>
              <a:t>a</a:t>
            </a:r>
            <a:r>
              <a:rPr lang="zh-CN" altLang="en-US" dirty="0"/>
              <a:t> </a:t>
            </a:r>
            <a:r>
              <a:rPr lang="en-US" altLang="zh-CN" dirty="0">
                <a:solidFill>
                  <a:srgbClr val="D45655"/>
                </a:solidFill>
              </a:rPr>
              <a:t>domain-specific</a:t>
            </a:r>
            <a:r>
              <a:rPr lang="zh-CN" altLang="en-US" dirty="0">
                <a:solidFill>
                  <a:srgbClr val="D45655"/>
                </a:solidFill>
              </a:rPr>
              <a:t> </a:t>
            </a:r>
            <a:r>
              <a:rPr lang="en-US" altLang="zh-CN" dirty="0">
                <a:solidFill>
                  <a:srgbClr val="D45655"/>
                </a:solidFill>
              </a:rPr>
              <a:t>node-link</a:t>
            </a:r>
            <a:r>
              <a:rPr lang="zh-CN" altLang="en-US" dirty="0">
                <a:solidFill>
                  <a:srgbClr val="D45655"/>
                </a:solidFill>
              </a:rPr>
              <a:t> </a:t>
            </a:r>
            <a:r>
              <a:rPr lang="en-US" altLang="zh-CN" dirty="0">
                <a:solidFill>
                  <a:srgbClr val="D45655"/>
                </a:solidFill>
              </a:rPr>
              <a:t>transformation</a:t>
            </a:r>
            <a:r>
              <a:rPr lang="zh-CN" altLang="en-US" dirty="0"/>
              <a:t> </a:t>
            </a:r>
            <a:r>
              <a:rPr lang="en-US" altLang="zh-CN" dirty="0"/>
              <a:t>to</a:t>
            </a:r>
            <a:r>
              <a:rPr lang="zh-CN" altLang="en-US" dirty="0"/>
              <a:t> </a:t>
            </a:r>
            <a:r>
              <a:rPr lang="en-US" altLang="zh-CN" dirty="0"/>
              <a:t>encode</a:t>
            </a:r>
            <a:r>
              <a:rPr lang="zh-CN" altLang="en-US" dirty="0"/>
              <a:t> </a:t>
            </a:r>
            <a:r>
              <a:rPr lang="en-US" altLang="zh-CN" dirty="0"/>
              <a:t>topologies</a:t>
            </a:r>
          </a:p>
          <a:p>
            <a:pPr lvl="1">
              <a:lnSpc>
                <a:spcPct val="100000"/>
              </a:lnSpc>
            </a:pPr>
            <a:r>
              <a:rPr lang="en-US" altLang="zh-CN" dirty="0"/>
              <a:t>Leverage</a:t>
            </a:r>
            <a:r>
              <a:rPr lang="zh-CN" altLang="en-US" dirty="0"/>
              <a:t> </a:t>
            </a:r>
            <a:r>
              <a:rPr lang="en-US" altLang="zh-CN" dirty="0">
                <a:solidFill>
                  <a:srgbClr val="D45655"/>
                </a:solidFill>
              </a:rPr>
              <a:t>a</a:t>
            </a:r>
            <a:r>
              <a:rPr lang="zh-CN" altLang="en-US" dirty="0">
                <a:solidFill>
                  <a:srgbClr val="D45655"/>
                </a:solidFill>
              </a:rPr>
              <a:t> </a:t>
            </a:r>
            <a:r>
              <a:rPr lang="en-US" altLang="zh-CN" dirty="0">
                <a:solidFill>
                  <a:srgbClr val="D45655"/>
                </a:solidFill>
              </a:rPr>
              <a:t>two-stage</a:t>
            </a:r>
            <a:r>
              <a:rPr lang="zh-CN" altLang="en-US" dirty="0">
                <a:solidFill>
                  <a:srgbClr val="D45655"/>
                </a:solidFill>
              </a:rPr>
              <a:t> </a:t>
            </a:r>
            <a:r>
              <a:rPr lang="en-US" altLang="zh-CN" dirty="0">
                <a:solidFill>
                  <a:srgbClr val="D45655"/>
                </a:solidFill>
              </a:rPr>
              <a:t>hybrid</a:t>
            </a:r>
            <a:r>
              <a:rPr lang="zh-CN" altLang="en-US" dirty="0"/>
              <a:t> </a:t>
            </a:r>
            <a:r>
              <a:rPr lang="en-US" altLang="zh-CN" dirty="0"/>
              <a:t>approach</a:t>
            </a:r>
            <a:r>
              <a:rPr lang="zh-CN" altLang="en-US" dirty="0"/>
              <a:t> </a:t>
            </a:r>
            <a:r>
              <a:rPr lang="en-US" altLang="zh-CN" dirty="0"/>
              <a:t>to</a:t>
            </a:r>
            <a:r>
              <a:rPr lang="zh-CN" altLang="en-US" dirty="0"/>
              <a:t> </a:t>
            </a:r>
            <a:r>
              <a:rPr lang="en-US" altLang="zh-CN" dirty="0"/>
              <a:t>find</a:t>
            </a:r>
            <a:r>
              <a:rPr lang="zh-CN" altLang="en-US" dirty="0"/>
              <a:t> </a:t>
            </a:r>
            <a:r>
              <a:rPr lang="en-US" altLang="zh-CN" dirty="0"/>
              <a:t>the</a:t>
            </a:r>
            <a:r>
              <a:rPr lang="zh-CN" altLang="en-US" dirty="0"/>
              <a:t> </a:t>
            </a:r>
            <a:r>
              <a:rPr lang="en-US" altLang="zh-CN" dirty="0"/>
              <a:t>final</a:t>
            </a:r>
            <a:r>
              <a:rPr lang="zh-CN" altLang="en-US" dirty="0"/>
              <a:t> </a:t>
            </a:r>
            <a:r>
              <a:rPr lang="en-US" altLang="zh-CN" dirty="0"/>
              <a:t>solution</a:t>
            </a:r>
          </a:p>
          <a:p>
            <a:pPr>
              <a:lnSpc>
                <a:spcPct val="100000"/>
              </a:lnSpc>
            </a:pPr>
            <a:r>
              <a:rPr lang="en-US" altLang="zh-CN" dirty="0">
                <a:solidFill>
                  <a:srgbClr val="D45655"/>
                </a:solidFill>
              </a:rPr>
              <a:t>Avoid</a:t>
            </a:r>
            <a:r>
              <a:rPr lang="zh-CN" altLang="en-US" dirty="0">
                <a:solidFill>
                  <a:srgbClr val="D45655"/>
                </a:solidFill>
              </a:rPr>
              <a:t> </a:t>
            </a:r>
            <a:r>
              <a:rPr lang="en-US" altLang="zh-CN" dirty="0">
                <a:solidFill>
                  <a:srgbClr val="D45655"/>
                </a:solidFill>
              </a:rPr>
              <a:t>human</a:t>
            </a:r>
            <a:r>
              <a:rPr lang="zh-CN" altLang="en-US" dirty="0">
                <a:solidFill>
                  <a:srgbClr val="D45655"/>
                </a:solidFill>
              </a:rPr>
              <a:t> </a:t>
            </a:r>
            <a:r>
              <a:rPr lang="en-US" altLang="zh-CN" dirty="0">
                <a:solidFill>
                  <a:srgbClr val="D45655"/>
                </a:solidFill>
              </a:rPr>
              <a:t>efforts</a:t>
            </a:r>
            <a:r>
              <a:rPr lang="zh-CN" altLang="en-US" dirty="0">
                <a:solidFill>
                  <a:srgbClr val="D45655"/>
                </a:solidFill>
              </a:rPr>
              <a:t> </a:t>
            </a:r>
            <a:r>
              <a:rPr lang="en-US" altLang="zh-CN" dirty="0"/>
              <a:t>to</a:t>
            </a:r>
            <a:r>
              <a:rPr lang="zh-CN" altLang="en-US" dirty="0"/>
              <a:t> </a:t>
            </a:r>
            <a:r>
              <a:rPr lang="en-US" altLang="zh-CN" dirty="0"/>
              <a:t>trade</a:t>
            </a:r>
            <a:r>
              <a:rPr lang="zh-CN" altLang="en-US" dirty="0"/>
              <a:t> </a:t>
            </a:r>
            <a:r>
              <a:rPr lang="en-US" altLang="zh-CN" dirty="0"/>
              <a:t>off</a:t>
            </a:r>
            <a:r>
              <a:rPr lang="zh-CN" altLang="en-US" dirty="0"/>
              <a:t> </a:t>
            </a:r>
            <a:r>
              <a:rPr lang="en-US" altLang="zh-CN" dirty="0"/>
              <a:t>between</a:t>
            </a:r>
            <a:r>
              <a:rPr lang="zh-CN" altLang="en-US" dirty="0"/>
              <a:t> </a:t>
            </a:r>
            <a:r>
              <a:rPr lang="en-US" altLang="zh-CN" dirty="0"/>
              <a:t>optimality</a:t>
            </a:r>
            <a:r>
              <a:rPr lang="zh-CN" altLang="en-US" dirty="0"/>
              <a:t> </a:t>
            </a:r>
            <a:r>
              <a:rPr lang="en-US" altLang="zh-CN" dirty="0"/>
              <a:t>and</a:t>
            </a:r>
            <a:r>
              <a:rPr lang="zh-CN" altLang="en-US" dirty="0"/>
              <a:t> </a:t>
            </a:r>
            <a:r>
              <a:rPr lang="en-US" altLang="zh-CN" dirty="0"/>
              <a:t>tractability</a:t>
            </a:r>
          </a:p>
        </p:txBody>
      </p:sp>
      <p:sp>
        <p:nvSpPr>
          <p:cNvPr id="4" name="Slide Number Placeholder 3">
            <a:extLst>
              <a:ext uri="{FF2B5EF4-FFF2-40B4-BE49-F238E27FC236}">
                <a16:creationId xmlns:a16="http://schemas.microsoft.com/office/drawing/2014/main" id="{AE8A477A-1216-D642-B3FD-2C3356BF71CC}"/>
              </a:ext>
            </a:extLst>
          </p:cNvPr>
          <p:cNvSpPr>
            <a:spLocks noGrp="1"/>
          </p:cNvSpPr>
          <p:nvPr>
            <p:ph type="sldNum" sz="quarter" idx="12"/>
          </p:nvPr>
        </p:nvSpPr>
        <p:spPr/>
        <p:txBody>
          <a:bodyPr/>
          <a:lstStyle/>
          <a:p>
            <a:fld id="{49DF74E4-2C59-5848-A8B8-DF6A3188A570}" type="slidenum">
              <a:rPr lang="en-US" smtClean="0"/>
              <a:t>45</a:t>
            </a:fld>
            <a:endParaRPr lang="en-US"/>
          </a:p>
        </p:txBody>
      </p:sp>
    </p:spTree>
    <p:extLst>
      <p:ext uri="{BB962C8B-B14F-4D97-AF65-F5344CB8AC3E}">
        <p14:creationId xmlns:p14="http://schemas.microsoft.com/office/powerpoint/2010/main" val="1663654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556D3-1B6C-2C47-A7C6-807BAD7A22D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421242B-7653-2642-AA9C-F58D3BAD25A0}"/>
              </a:ext>
            </a:extLst>
          </p:cNvPr>
          <p:cNvSpPr>
            <a:spLocks noGrp="1"/>
          </p:cNvSpPr>
          <p:nvPr>
            <p:ph idx="1"/>
          </p:nvPr>
        </p:nvSpPr>
        <p:spPr>
          <a:xfrm>
            <a:off x="4838811" y="2434344"/>
            <a:ext cx="2514378" cy="886177"/>
          </a:xfrm>
        </p:spPr>
        <p:txBody>
          <a:bodyPr>
            <a:normAutofit/>
          </a:bodyPr>
          <a:lstStyle/>
          <a:p>
            <a:pPr marL="0" indent="0">
              <a:buNone/>
            </a:pPr>
            <a:r>
              <a:rPr lang="en-US" altLang="zh-CN" sz="4800" i="1" dirty="0"/>
              <a:t>Thanks!</a:t>
            </a:r>
            <a:endParaRPr lang="en-US" sz="4800" i="1" dirty="0"/>
          </a:p>
        </p:txBody>
      </p:sp>
      <p:sp>
        <p:nvSpPr>
          <p:cNvPr id="5" name="Slide Number Placeholder 4">
            <a:extLst>
              <a:ext uri="{FF2B5EF4-FFF2-40B4-BE49-F238E27FC236}">
                <a16:creationId xmlns:a16="http://schemas.microsoft.com/office/drawing/2014/main" id="{6A178C57-7951-6C4C-AFB6-442580AEBF88}"/>
              </a:ext>
            </a:extLst>
          </p:cNvPr>
          <p:cNvSpPr>
            <a:spLocks noGrp="1"/>
          </p:cNvSpPr>
          <p:nvPr>
            <p:ph type="sldNum" sz="quarter" idx="12"/>
          </p:nvPr>
        </p:nvSpPr>
        <p:spPr/>
        <p:txBody>
          <a:bodyPr/>
          <a:lstStyle/>
          <a:p>
            <a:fld id="{9F0A95E9-7F37-EC4A-9EA7-223FF38CD9CE}" type="slidenum">
              <a:rPr lang="en-US" smtClean="0"/>
              <a:t>46</a:t>
            </a:fld>
            <a:endParaRPr lang="en-US" dirty="0"/>
          </a:p>
        </p:txBody>
      </p:sp>
      <p:sp>
        <p:nvSpPr>
          <p:cNvPr id="4" name="TextBox 3">
            <a:extLst>
              <a:ext uri="{FF2B5EF4-FFF2-40B4-BE49-F238E27FC236}">
                <a16:creationId xmlns:a16="http://schemas.microsoft.com/office/drawing/2014/main" id="{FF216E71-B50A-F747-9AFF-BFFBE7BC3E77}"/>
              </a:ext>
            </a:extLst>
          </p:cNvPr>
          <p:cNvSpPr txBox="1"/>
          <p:nvPr/>
        </p:nvSpPr>
        <p:spPr>
          <a:xfrm>
            <a:off x="3944911" y="3537480"/>
            <a:ext cx="4302177"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E-mail</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address:</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err="1">
                <a:latin typeface="Helvetica Neue" panose="02000503000000020004" pitchFamily="2" charset="0"/>
                <a:ea typeface="Helvetica Neue" panose="02000503000000020004" pitchFamily="2" charset="0"/>
                <a:cs typeface="Helvetica Neue" panose="02000503000000020004" pitchFamily="2" charset="0"/>
              </a:rPr>
              <a:t>hzhu@jhu.edu</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490534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40B88-B606-C14D-963D-C933F30DE277}"/>
              </a:ext>
            </a:extLst>
          </p:cNvPr>
          <p:cNvSpPr>
            <a:spLocks noGrp="1"/>
          </p:cNvSpPr>
          <p:nvPr>
            <p:ph type="title"/>
          </p:nvPr>
        </p:nvSpPr>
        <p:spPr/>
        <p:txBody>
          <a:bodyPr/>
          <a:lstStyle/>
          <a:p>
            <a:r>
              <a:rPr lang="en-US" altLang="zh-CN" dirty="0"/>
              <a:t>Existing</a:t>
            </a:r>
            <a:r>
              <a:rPr lang="zh-CN" altLang="en-US" dirty="0"/>
              <a:t> </a:t>
            </a:r>
            <a:r>
              <a:rPr lang="en-US" altLang="zh-CN" dirty="0"/>
              <a:t>approach</a:t>
            </a:r>
            <a:endParaRPr lang="en-US" dirty="0"/>
          </a:p>
        </p:txBody>
      </p:sp>
      <p:sp>
        <p:nvSpPr>
          <p:cNvPr id="4" name="Slide Number Placeholder 3">
            <a:extLst>
              <a:ext uri="{FF2B5EF4-FFF2-40B4-BE49-F238E27FC236}">
                <a16:creationId xmlns:a16="http://schemas.microsoft.com/office/drawing/2014/main" id="{FB8FC716-D433-6441-BCD2-800FAB3008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74E4-2C59-5848-A8B8-DF6A3188A570}" type="slidenum">
              <a:rPr kumimoji="0" lang="en-US" sz="16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6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B53A87B2-B840-0145-8103-7C5430C512D0}"/>
              </a:ext>
            </a:extLst>
          </p:cNvPr>
          <p:cNvPicPr>
            <a:picLocks noChangeAspect="1"/>
          </p:cNvPicPr>
          <p:nvPr/>
        </p:nvPicPr>
        <p:blipFill>
          <a:blip r:embed="rId3"/>
          <a:stretch>
            <a:fillRect/>
          </a:stretch>
        </p:blipFill>
        <p:spPr>
          <a:xfrm>
            <a:off x="1276350" y="2103436"/>
            <a:ext cx="6030852" cy="4007077"/>
          </a:xfrm>
          <a:prstGeom prst="rect">
            <a:avLst/>
          </a:prstGeom>
        </p:spPr>
      </p:pic>
      <p:sp>
        <p:nvSpPr>
          <p:cNvPr id="9" name="TextBox 8">
            <a:extLst>
              <a:ext uri="{FF2B5EF4-FFF2-40B4-BE49-F238E27FC236}">
                <a16:creationId xmlns:a16="http://schemas.microsoft.com/office/drawing/2014/main" id="{B3FC57AB-64AC-C74E-9BA0-4AA037A5B2D4}"/>
              </a:ext>
            </a:extLst>
          </p:cNvPr>
          <p:cNvSpPr txBox="1"/>
          <p:nvPr/>
        </p:nvSpPr>
        <p:spPr>
          <a:xfrm>
            <a:off x="3268133" y="1459855"/>
            <a:ext cx="207645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ILP</a:t>
            </a:r>
            <a:r>
              <a:rPr kumimoji="0" lang="zh-CN" alt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 </a:t>
            </a:r>
            <a:r>
              <a:rPr kumimoji="0" lang="en-US" altLang="zh-CN"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rPr>
              <a:t>problem</a:t>
            </a:r>
            <a:endParaRPr kumimoji="0" lang="en-US" sz="2400" b="0" i="0" u="none" strike="noStrike" kern="1200" cap="none" spc="0" normalizeH="0" baseline="0" noProof="0" dirty="0">
              <a:ln>
                <a:noFill/>
              </a:ln>
              <a:solidFill>
                <a:prstClr val="black"/>
              </a:solidFill>
              <a:effectLst/>
              <a:uLnTx/>
              <a:uFillTx/>
              <a:latin typeface="Helvetica Neue" panose="02000503000000020004" pitchFamily="2" charset="0"/>
              <a:ea typeface="Helvetica Neue" panose="02000503000000020004" pitchFamily="2" charset="0"/>
              <a:cs typeface="Helvetica Neue" panose="02000503000000020004" pitchFamily="2" charset="0"/>
            </a:endParaRPr>
          </a:p>
        </p:txBody>
      </p:sp>
      <p:cxnSp>
        <p:nvCxnSpPr>
          <p:cNvPr id="13" name="Straight Arrow Connector 12">
            <a:extLst>
              <a:ext uri="{FF2B5EF4-FFF2-40B4-BE49-F238E27FC236}">
                <a16:creationId xmlns:a16="http://schemas.microsoft.com/office/drawing/2014/main" id="{DFFE18FF-E0D4-5846-9415-0ABE9414C875}"/>
              </a:ext>
            </a:extLst>
          </p:cNvPr>
          <p:cNvCxnSpPr>
            <a:cxnSpLocks/>
          </p:cNvCxnSpPr>
          <p:nvPr/>
        </p:nvCxnSpPr>
        <p:spPr>
          <a:xfrm flipH="1">
            <a:off x="7503887" y="3688104"/>
            <a:ext cx="947056"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7" name="Rectangle 6">
            <a:extLst>
              <a:ext uri="{FF2B5EF4-FFF2-40B4-BE49-F238E27FC236}">
                <a16:creationId xmlns:a16="http://schemas.microsoft.com/office/drawing/2014/main" id="{2505117F-7CF8-0A4A-8E9A-09D45FA5ECD5}"/>
              </a:ext>
            </a:extLst>
          </p:cNvPr>
          <p:cNvSpPr/>
          <p:nvPr/>
        </p:nvSpPr>
        <p:spPr>
          <a:xfrm>
            <a:off x="8610600" y="3380250"/>
            <a:ext cx="2305050" cy="61570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Flow</a:t>
            </a:r>
            <a:r>
              <a:rPr lang="zh-CN" altLang="en-US" sz="2000" dirty="0">
                <a:solidFill>
                  <a:schemeClr val="tx1"/>
                </a:solidFill>
              </a:rPr>
              <a:t> </a:t>
            </a:r>
            <a:r>
              <a:rPr lang="en-US" altLang="zh-CN" sz="2000" dirty="0">
                <a:solidFill>
                  <a:schemeClr val="tx1"/>
                </a:solidFill>
              </a:rPr>
              <a:t>conservation</a:t>
            </a:r>
            <a:r>
              <a:rPr lang="zh-CN" altLang="en-US" sz="2000" dirty="0">
                <a:solidFill>
                  <a:schemeClr val="tx1"/>
                </a:solidFill>
              </a:rPr>
              <a:t> </a:t>
            </a:r>
            <a:r>
              <a:rPr lang="en-US" altLang="zh-CN" sz="2000" dirty="0">
                <a:solidFill>
                  <a:schemeClr val="tx1"/>
                </a:solidFill>
              </a:rPr>
              <a:t>constraints</a:t>
            </a:r>
            <a:endParaRPr lang="en-US" sz="2000" dirty="0">
              <a:solidFill>
                <a:schemeClr val="tx1"/>
              </a:solidFill>
            </a:endParaRPr>
          </a:p>
        </p:txBody>
      </p:sp>
      <p:cxnSp>
        <p:nvCxnSpPr>
          <p:cNvPr id="17" name="Straight Arrow Connector 16">
            <a:extLst>
              <a:ext uri="{FF2B5EF4-FFF2-40B4-BE49-F238E27FC236}">
                <a16:creationId xmlns:a16="http://schemas.microsoft.com/office/drawing/2014/main" id="{64071A8B-22CC-8746-B52B-9158B10FD273}"/>
              </a:ext>
            </a:extLst>
          </p:cNvPr>
          <p:cNvCxnSpPr>
            <a:cxnSpLocks/>
          </p:cNvCxnSpPr>
          <p:nvPr/>
        </p:nvCxnSpPr>
        <p:spPr>
          <a:xfrm flipH="1">
            <a:off x="7503887" y="4392958"/>
            <a:ext cx="947056"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18" name="Rectangle 17">
            <a:extLst>
              <a:ext uri="{FF2B5EF4-FFF2-40B4-BE49-F238E27FC236}">
                <a16:creationId xmlns:a16="http://schemas.microsoft.com/office/drawing/2014/main" id="{1EB7BFA3-0C77-CD4D-825C-52F82A31ADF8}"/>
              </a:ext>
            </a:extLst>
          </p:cNvPr>
          <p:cNvSpPr/>
          <p:nvPr/>
        </p:nvSpPr>
        <p:spPr>
          <a:xfrm>
            <a:off x="8610600" y="4085104"/>
            <a:ext cx="2305050" cy="61570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Link</a:t>
            </a:r>
            <a:r>
              <a:rPr lang="zh-CN" altLang="en-US" sz="2000" dirty="0">
                <a:solidFill>
                  <a:schemeClr val="tx1"/>
                </a:solidFill>
              </a:rPr>
              <a:t> </a:t>
            </a:r>
            <a:r>
              <a:rPr lang="en-US" altLang="zh-CN" sz="2000" dirty="0">
                <a:solidFill>
                  <a:schemeClr val="tx1"/>
                </a:solidFill>
              </a:rPr>
              <a:t>capacity</a:t>
            </a:r>
            <a:r>
              <a:rPr lang="zh-CN" altLang="en-US" sz="2000" dirty="0">
                <a:solidFill>
                  <a:schemeClr val="tx1"/>
                </a:solidFill>
              </a:rPr>
              <a:t> </a:t>
            </a:r>
            <a:r>
              <a:rPr lang="en-US" altLang="zh-CN" sz="2000" dirty="0">
                <a:solidFill>
                  <a:schemeClr val="tx1"/>
                </a:solidFill>
              </a:rPr>
              <a:t>constraints</a:t>
            </a:r>
            <a:endParaRPr lang="en-US" sz="2000" dirty="0">
              <a:solidFill>
                <a:schemeClr val="tx1"/>
              </a:solidFill>
            </a:endParaRPr>
          </a:p>
        </p:txBody>
      </p:sp>
      <p:cxnSp>
        <p:nvCxnSpPr>
          <p:cNvPr id="19" name="Straight Arrow Connector 18">
            <a:extLst>
              <a:ext uri="{FF2B5EF4-FFF2-40B4-BE49-F238E27FC236}">
                <a16:creationId xmlns:a16="http://schemas.microsoft.com/office/drawing/2014/main" id="{563FE1C6-160A-6A49-A6F7-1D54D7DA39D4}"/>
              </a:ext>
            </a:extLst>
          </p:cNvPr>
          <p:cNvCxnSpPr>
            <a:cxnSpLocks/>
          </p:cNvCxnSpPr>
          <p:nvPr/>
        </p:nvCxnSpPr>
        <p:spPr>
          <a:xfrm flipH="1">
            <a:off x="7503887" y="5097811"/>
            <a:ext cx="947056"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20" name="Rectangle 19">
            <a:extLst>
              <a:ext uri="{FF2B5EF4-FFF2-40B4-BE49-F238E27FC236}">
                <a16:creationId xmlns:a16="http://schemas.microsoft.com/office/drawing/2014/main" id="{EA1B9E9F-EDDB-3E46-B8C5-D53CFA4095F5}"/>
              </a:ext>
            </a:extLst>
          </p:cNvPr>
          <p:cNvSpPr/>
          <p:nvPr/>
        </p:nvSpPr>
        <p:spPr>
          <a:xfrm>
            <a:off x="8610600" y="4789958"/>
            <a:ext cx="2305050" cy="615704"/>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Spectrum</a:t>
            </a:r>
            <a:r>
              <a:rPr lang="zh-CN" altLang="en-US" sz="2000" dirty="0">
                <a:solidFill>
                  <a:schemeClr val="tx1"/>
                </a:solidFill>
              </a:rPr>
              <a:t> </a:t>
            </a:r>
            <a:r>
              <a:rPr lang="en-US" altLang="zh-CN" sz="2000" dirty="0">
                <a:solidFill>
                  <a:schemeClr val="tx1"/>
                </a:solidFill>
              </a:rPr>
              <a:t>efficiency</a:t>
            </a:r>
            <a:r>
              <a:rPr lang="zh-CN" altLang="en-US" sz="2000" dirty="0">
                <a:solidFill>
                  <a:schemeClr val="tx1"/>
                </a:solidFill>
              </a:rPr>
              <a:t> </a:t>
            </a:r>
            <a:r>
              <a:rPr lang="en-US" altLang="zh-CN" sz="2000" dirty="0">
                <a:solidFill>
                  <a:schemeClr val="tx1"/>
                </a:solidFill>
              </a:rPr>
              <a:t>constraints</a:t>
            </a:r>
            <a:endParaRPr lang="en-US" sz="2000" dirty="0">
              <a:solidFill>
                <a:schemeClr val="tx1"/>
              </a:solidFill>
            </a:endParaRPr>
          </a:p>
        </p:txBody>
      </p:sp>
      <p:cxnSp>
        <p:nvCxnSpPr>
          <p:cNvPr id="21" name="Straight Arrow Connector 20">
            <a:extLst>
              <a:ext uri="{FF2B5EF4-FFF2-40B4-BE49-F238E27FC236}">
                <a16:creationId xmlns:a16="http://schemas.microsoft.com/office/drawing/2014/main" id="{40ACCACF-8009-9F4B-9F7F-D88D22DE30B4}"/>
              </a:ext>
            </a:extLst>
          </p:cNvPr>
          <p:cNvCxnSpPr>
            <a:cxnSpLocks/>
          </p:cNvCxnSpPr>
          <p:nvPr/>
        </p:nvCxnSpPr>
        <p:spPr>
          <a:xfrm flipH="1">
            <a:off x="7503887" y="5802662"/>
            <a:ext cx="947056"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22" name="Rectangle 21">
            <a:extLst>
              <a:ext uri="{FF2B5EF4-FFF2-40B4-BE49-F238E27FC236}">
                <a16:creationId xmlns:a16="http://schemas.microsoft.com/office/drawing/2014/main" id="{C30D965A-152D-4D4E-8E8C-448F188A5AC6}"/>
              </a:ext>
            </a:extLst>
          </p:cNvPr>
          <p:cNvSpPr/>
          <p:nvPr/>
        </p:nvSpPr>
        <p:spPr>
          <a:xfrm>
            <a:off x="8610600" y="5494809"/>
            <a:ext cx="2305050" cy="615704"/>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Existing</a:t>
            </a:r>
            <a:r>
              <a:rPr lang="zh-CN" altLang="en-US" sz="2000" dirty="0">
                <a:solidFill>
                  <a:schemeClr val="tx1"/>
                </a:solidFill>
              </a:rPr>
              <a:t> </a:t>
            </a:r>
            <a:r>
              <a:rPr lang="en-US" altLang="zh-CN" sz="2000" dirty="0">
                <a:solidFill>
                  <a:schemeClr val="tx1"/>
                </a:solidFill>
              </a:rPr>
              <a:t>topology</a:t>
            </a:r>
            <a:r>
              <a:rPr lang="zh-CN" altLang="en-US" sz="2000" dirty="0">
                <a:solidFill>
                  <a:schemeClr val="tx1"/>
                </a:solidFill>
              </a:rPr>
              <a:t> </a:t>
            </a:r>
            <a:r>
              <a:rPr lang="en-US" altLang="zh-CN" sz="2000" dirty="0">
                <a:solidFill>
                  <a:schemeClr val="tx1"/>
                </a:solidFill>
              </a:rPr>
              <a:t>constraints</a:t>
            </a:r>
            <a:endParaRPr lang="en-US" sz="2000" dirty="0">
              <a:solidFill>
                <a:schemeClr val="tx1"/>
              </a:solidFill>
            </a:endParaRPr>
          </a:p>
        </p:txBody>
      </p:sp>
      <p:cxnSp>
        <p:nvCxnSpPr>
          <p:cNvPr id="15" name="Straight Arrow Connector 14">
            <a:extLst>
              <a:ext uri="{FF2B5EF4-FFF2-40B4-BE49-F238E27FC236}">
                <a16:creationId xmlns:a16="http://schemas.microsoft.com/office/drawing/2014/main" id="{2BC687B7-C09A-BC49-92E7-1CA256B28FB1}"/>
              </a:ext>
            </a:extLst>
          </p:cNvPr>
          <p:cNvCxnSpPr>
            <a:cxnSpLocks/>
          </p:cNvCxnSpPr>
          <p:nvPr/>
        </p:nvCxnSpPr>
        <p:spPr>
          <a:xfrm flipH="1">
            <a:off x="7503887" y="2510771"/>
            <a:ext cx="947056"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16" name="Rectangle 15">
            <a:extLst>
              <a:ext uri="{FF2B5EF4-FFF2-40B4-BE49-F238E27FC236}">
                <a16:creationId xmlns:a16="http://schemas.microsoft.com/office/drawing/2014/main" id="{478C30B2-D29D-1D46-A404-9259824BE400}"/>
              </a:ext>
            </a:extLst>
          </p:cNvPr>
          <p:cNvSpPr/>
          <p:nvPr/>
        </p:nvSpPr>
        <p:spPr>
          <a:xfrm>
            <a:off x="8610600" y="2202917"/>
            <a:ext cx="2305050" cy="61570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tx1"/>
                </a:solidFill>
              </a:rPr>
              <a:t>Objective</a:t>
            </a:r>
            <a:endParaRPr lang="en-US" sz="2000" dirty="0">
              <a:solidFill>
                <a:schemeClr val="tx1"/>
              </a:solidFill>
            </a:endParaRPr>
          </a:p>
        </p:txBody>
      </p:sp>
    </p:spTree>
    <p:extLst>
      <p:ext uri="{BB962C8B-B14F-4D97-AF65-F5344CB8AC3E}">
        <p14:creationId xmlns:p14="http://schemas.microsoft.com/office/powerpoint/2010/main" val="1261517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8" grpId="0" animBg="1"/>
      <p:bldP spid="20" grpId="0" animBg="1"/>
      <p:bldP spid="22" grpId="0" animBg="1"/>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40B88-B606-C14D-963D-C933F30DE277}"/>
              </a:ext>
            </a:extLst>
          </p:cNvPr>
          <p:cNvSpPr>
            <a:spLocks noGrp="1"/>
          </p:cNvSpPr>
          <p:nvPr>
            <p:ph type="title"/>
          </p:nvPr>
        </p:nvSpPr>
        <p:spPr/>
        <p:txBody>
          <a:bodyPr/>
          <a:lstStyle/>
          <a:p>
            <a:r>
              <a:rPr lang="en-US" altLang="zh-CN" dirty="0"/>
              <a:t>Existing</a:t>
            </a:r>
            <a:r>
              <a:rPr lang="zh-CN" altLang="en-US" dirty="0"/>
              <a:t> </a:t>
            </a:r>
            <a:r>
              <a:rPr lang="en-US" altLang="zh-CN" dirty="0"/>
              <a:t>approach</a:t>
            </a:r>
            <a:endParaRPr lang="en-US" dirty="0"/>
          </a:p>
        </p:txBody>
      </p:sp>
      <p:sp>
        <p:nvSpPr>
          <p:cNvPr id="4" name="Slide Number Placeholder 3">
            <a:extLst>
              <a:ext uri="{FF2B5EF4-FFF2-40B4-BE49-F238E27FC236}">
                <a16:creationId xmlns:a16="http://schemas.microsoft.com/office/drawing/2014/main" id="{FB8FC716-D433-6441-BCD2-800FAB3008E2}"/>
              </a:ext>
            </a:extLst>
          </p:cNvPr>
          <p:cNvSpPr>
            <a:spLocks noGrp="1"/>
          </p:cNvSpPr>
          <p:nvPr>
            <p:ph type="sldNum" sz="quarter" idx="12"/>
          </p:nvPr>
        </p:nvSpPr>
        <p:spPr/>
        <p:txBody>
          <a:bodyPr/>
          <a:lstStyle/>
          <a:p>
            <a:fld id="{49DF74E4-2C59-5848-A8B8-DF6A3188A570}" type="slidenum">
              <a:rPr lang="en-US" smtClean="0"/>
              <a:pPr/>
              <a:t>6</a:t>
            </a:fld>
            <a:endParaRPr lang="en-US" dirty="0"/>
          </a:p>
        </p:txBody>
      </p:sp>
      <p:pic>
        <p:nvPicPr>
          <p:cNvPr id="8" name="Picture 7">
            <a:extLst>
              <a:ext uri="{FF2B5EF4-FFF2-40B4-BE49-F238E27FC236}">
                <a16:creationId xmlns:a16="http://schemas.microsoft.com/office/drawing/2014/main" id="{B53A87B2-B840-0145-8103-7C5430C512D0}"/>
              </a:ext>
            </a:extLst>
          </p:cNvPr>
          <p:cNvPicPr>
            <a:picLocks noChangeAspect="1"/>
          </p:cNvPicPr>
          <p:nvPr/>
        </p:nvPicPr>
        <p:blipFill>
          <a:blip r:embed="rId3"/>
          <a:stretch>
            <a:fillRect/>
          </a:stretch>
        </p:blipFill>
        <p:spPr>
          <a:xfrm>
            <a:off x="1276350" y="2103437"/>
            <a:ext cx="2396436" cy="1592263"/>
          </a:xfrm>
          <a:prstGeom prst="rect">
            <a:avLst/>
          </a:prstGeom>
        </p:spPr>
      </p:pic>
      <p:sp>
        <p:nvSpPr>
          <p:cNvPr id="9" name="TextBox 8">
            <a:extLst>
              <a:ext uri="{FF2B5EF4-FFF2-40B4-BE49-F238E27FC236}">
                <a16:creationId xmlns:a16="http://schemas.microsoft.com/office/drawing/2014/main" id="{B3FC57AB-64AC-C74E-9BA0-4AA037A5B2D4}"/>
              </a:ext>
            </a:extLst>
          </p:cNvPr>
          <p:cNvSpPr txBox="1"/>
          <p:nvPr/>
        </p:nvSpPr>
        <p:spPr>
          <a:xfrm>
            <a:off x="1676400" y="1459855"/>
            <a:ext cx="2076450"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ILP</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problem</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10" name="Picture 9">
            <a:extLst>
              <a:ext uri="{FF2B5EF4-FFF2-40B4-BE49-F238E27FC236}">
                <a16:creationId xmlns:a16="http://schemas.microsoft.com/office/drawing/2014/main" id="{797935DF-397B-7B42-B36E-9719C1AEA2D8}"/>
              </a:ext>
            </a:extLst>
          </p:cNvPr>
          <p:cNvPicPr>
            <a:picLocks noChangeAspect="1"/>
          </p:cNvPicPr>
          <p:nvPr/>
        </p:nvPicPr>
        <p:blipFill>
          <a:blip r:embed="rId4"/>
          <a:stretch>
            <a:fillRect/>
          </a:stretch>
        </p:blipFill>
        <p:spPr>
          <a:xfrm>
            <a:off x="5592623" y="2288067"/>
            <a:ext cx="2524883" cy="1325563"/>
          </a:xfrm>
          <a:prstGeom prst="rect">
            <a:avLst/>
          </a:prstGeom>
        </p:spPr>
      </p:pic>
      <p:pic>
        <p:nvPicPr>
          <p:cNvPr id="11" name="Picture 10">
            <a:extLst>
              <a:ext uri="{FF2B5EF4-FFF2-40B4-BE49-F238E27FC236}">
                <a16:creationId xmlns:a16="http://schemas.microsoft.com/office/drawing/2014/main" id="{4DBD5B55-CDC3-6C4F-889F-478BCB006A37}"/>
              </a:ext>
            </a:extLst>
          </p:cNvPr>
          <p:cNvPicPr>
            <a:picLocks noChangeAspect="1"/>
          </p:cNvPicPr>
          <p:nvPr/>
        </p:nvPicPr>
        <p:blipFill>
          <a:blip r:embed="rId5"/>
          <a:stretch>
            <a:fillRect/>
          </a:stretch>
        </p:blipFill>
        <p:spPr>
          <a:xfrm>
            <a:off x="7756525" y="2164555"/>
            <a:ext cx="1708150" cy="1715776"/>
          </a:xfrm>
          <a:prstGeom prst="rect">
            <a:avLst/>
          </a:prstGeom>
        </p:spPr>
      </p:pic>
      <p:sp>
        <p:nvSpPr>
          <p:cNvPr id="12" name="Right Arrow 11">
            <a:extLst>
              <a:ext uri="{FF2B5EF4-FFF2-40B4-BE49-F238E27FC236}">
                <a16:creationId xmlns:a16="http://schemas.microsoft.com/office/drawing/2014/main" id="{6E3BC8C2-F6B1-F24A-AE29-906F9EBF35B7}"/>
              </a:ext>
            </a:extLst>
          </p:cNvPr>
          <p:cNvSpPr/>
          <p:nvPr/>
        </p:nvSpPr>
        <p:spPr>
          <a:xfrm>
            <a:off x="4286250" y="2876550"/>
            <a:ext cx="1306373" cy="323850"/>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6337B19-96B4-144A-9B60-A86A457C3995}"/>
              </a:ext>
            </a:extLst>
          </p:cNvPr>
          <p:cNvSpPr txBox="1"/>
          <p:nvPr/>
        </p:nvSpPr>
        <p:spPr>
          <a:xfrm>
            <a:off x="6534150" y="1527712"/>
            <a:ext cx="2076450"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ILP</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solvers</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 name="Rectangle: Rounded Corners 16">
            <a:extLst>
              <a:ext uri="{FF2B5EF4-FFF2-40B4-BE49-F238E27FC236}">
                <a16:creationId xmlns:a16="http://schemas.microsoft.com/office/drawing/2014/main" id="{38749F09-D0E9-4C40-B98B-D1914113C6F3}"/>
              </a:ext>
            </a:extLst>
          </p:cNvPr>
          <p:cNvSpPr/>
          <p:nvPr/>
        </p:nvSpPr>
        <p:spPr>
          <a:xfrm>
            <a:off x="838200" y="4799493"/>
            <a:ext cx="2396436" cy="839307"/>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4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Topology</a:t>
            </a:r>
            <a:r>
              <a:rPr lang="zh-CN" altLang="en-US" sz="24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decomposition</a:t>
            </a:r>
          </a:p>
        </p:txBody>
      </p:sp>
      <p:sp>
        <p:nvSpPr>
          <p:cNvPr id="16" name="Rectangle: Rounded Corners 16">
            <a:extLst>
              <a:ext uri="{FF2B5EF4-FFF2-40B4-BE49-F238E27FC236}">
                <a16:creationId xmlns:a16="http://schemas.microsoft.com/office/drawing/2014/main" id="{D7C4E05B-B7F8-C949-9F46-7CF3EE8907F0}"/>
              </a:ext>
            </a:extLst>
          </p:cNvPr>
          <p:cNvSpPr/>
          <p:nvPr/>
        </p:nvSpPr>
        <p:spPr>
          <a:xfrm>
            <a:off x="3848100" y="4799493"/>
            <a:ext cx="2247900" cy="839308"/>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4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Topology</a:t>
            </a:r>
            <a:r>
              <a:rPr lang="zh-CN" altLang="en-US" sz="24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transformation</a:t>
            </a:r>
          </a:p>
        </p:txBody>
      </p:sp>
      <p:sp>
        <p:nvSpPr>
          <p:cNvPr id="17" name="Rectangle: Rounded Corners 16">
            <a:extLst>
              <a:ext uri="{FF2B5EF4-FFF2-40B4-BE49-F238E27FC236}">
                <a16:creationId xmlns:a16="http://schemas.microsoft.com/office/drawing/2014/main" id="{3226E695-2A8E-EC46-BEA7-0C7D6D3069A6}"/>
              </a:ext>
            </a:extLst>
          </p:cNvPr>
          <p:cNvSpPr/>
          <p:nvPr/>
        </p:nvSpPr>
        <p:spPr>
          <a:xfrm>
            <a:off x="6800850" y="4799411"/>
            <a:ext cx="2396436" cy="839307"/>
          </a:xfrm>
          <a:prstGeom prst="roundRect">
            <a:avLst/>
          </a:prstGeom>
          <a:ln w="50800"/>
        </p:spPr>
        <p:style>
          <a:lnRef idx="2">
            <a:schemeClr val="accent1"/>
          </a:lnRef>
          <a:fillRef idx="1">
            <a:schemeClr val="lt1"/>
          </a:fillRef>
          <a:effectRef idx="0">
            <a:schemeClr val="accent1"/>
          </a:effectRef>
          <a:fontRef idx="minor">
            <a:schemeClr val="dk1"/>
          </a:fontRef>
        </p:style>
        <p:txBody>
          <a:bodyPr rtlCol="0" anchor="ctr"/>
          <a:lstStyle/>
          <a:p>
            <a:pPr lvl="0" algn="ctr">
              <a:lnSpc>
                <a:spcPct val="90000"/>
              </a:lnSpc>
              <a:spcBef>
                <a:spcPts val="1000"/>
              </a:spcBef>
            </a:pPr>
            <a:r>
              <a:rPr lang="en-US" altLang="zh-CN" sz="24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Failure</a:t>
            </a:r>
            <a:r>
              <a:rPr lang="zh-CN" altLang="en-US" sz="24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solidFill>
                  <a:prstClr val="black"/>
                </a:solidFill>
                <a:latin typeface="Helvetica Neue" panose="02000503000000020004" pitchFamily="2" charset="0"/>
                <a:ea typeface="Helvetica Neue" panose="02000503000000020004" pitchFamily="2" charset="0"/>
                <a:cs typeface="Helvetica Neue" panose="02000503000000020004" pitchFamily="2" charset="0"/>
              </a:rPr>
              <a:t>selection</a:t>
            </a:r>
          </a:p>
        </p:txBody>
      </p:sp>
      <p:sp>
        <p:nvSpPr>
          <p:cNvPr id="18" name="Up Arrow 17">
            <a:extLst>
              <a:ext uri="{FF2B5EF4-FFF2-40B4-BE49-F238E27FC236}">
                <a16:creationId xmlns:a16="http://schemas.microsoft.com/office/drawing/2014/main" id="{B1FE29B9-B33E-7940-8A63-6E502CE40F99}"/>
              </a:ext>
            </a:extLst>
          </p:cNvPr>
          <p:cNvSpPr/>
          <p:nvPr/>
        </p:nvSpPr>
        <p:spPr>
          <a:xfrm>
            <a:off x="4674359" y="3471663"/>
            <a:ext cx="304800" cy="1103711"/>
          </a:xfrm>
          <a:prstGeom prst="up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A4B57785-5654-3D4B-8154-8FAF16E5C3D5}"/>
              </a:ext>
            </a:extLst>
          </p:cNvPr>
          <p:cNvSpPr txBox="1"/>
          <p:nvPr/>
        </p:nvSpPr>
        <p:spPr>
          <a:xfrm>
            <a:off x="4979159" y="3672356"/>
            <a:ext cx="5936491" cy="954107"/>
          </a:xfrm>
          <a:prstGeom prst="rect">
            <a:avLst/>
          </a:prstGeom>
          <a:noFill/>
        </p:spPr>
        <p:txBody>
          <a:bodyPr wrap="square" rtlCol="0">
            <a:spAutoFit/>
          </a:bodyPr>
          <a:lstStyle/>
          <a:p>
            <a:pPr algn="l"/>
            <a:r>
              <a:rPr lang="en-US" altLang="zh-CN" sz="28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Human-designed</a:t>
            </a:r>
            <a:r>
              <a:rPr lang="zh-CN" altLang="en-US" sz="2800" b="1"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latin typeface="Helvetica Neue" panose="02000503000000020004" pitchFamily="2" charset="0"/>
                <a:ea typeface="Helvetica Neue" panose="02000503000000020004" pitchFamily="2" charset="0"/>
                <a:cs typeface="Helvetica Neue" panose="02000503000000020004" pitchFamily="2" charset="0"/>
              </a:rPr>
              <a:t>heuristics</a:t>
            </a:r>
            <a:r>
              <a:rPr lang="zh-CN" altLang="en-US" sz="2800" b="1"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latin typeface="Helvetica Neue" panose="02000503000000020004" pitchFamily="2" charset="0"/>
                <a:ea typeface="Helvetica Neue" panose="02000503000000020004" pitchFamily="2" charset="0"/>
                <a:cs typeface="Helvetica Neue" panose="02000503000000020004" pitchFamily="2" charset="0"/>
              </a:rPr>
              <a:t>to</a:t>
            </a:r>
            <a:r>
              <a:rPr lang="zh-CN" altLang="en-US" sz="2800" b="1" dirty="0">
                <a:latin typeface="Helvetica Neue" panose="02000503000000020004" pitchFamily="2" charset="0"/>
                <a:ea typeface="Helvetica Neue" panose="02000503000000020004" pitchFamily="2" charset="0"/>
                <a:cs typeface="Helvetica Neue" panose="02000503000000020004" pitchFamily="2" charset="0"/>
              </a:rPr>
              <a:t> </a:t>
            </a:r>
            <a:endParaRPr lang="en-US" altLang="zh-CN" sz="2800" b="1" dirty="0">
              <a:latin typeface="Helvetica Neue" panose="02000503000000020004" pitchFamily="2" charset="0"/>
              <a:ea typeface="Helvetica Neue" panose="02000503000000020004" pitchFamily="2" charset="0"/>
              <a:cs typeface="Helvetica Neue" panose="02000503000000020004" pitchFamily="2" charset="0"/>
            </a:endParaRPr>
          </a:p>
          <a:p>
            <a:pPr algn="l"/>
            <a:r>
              <a:rPr lang="en-US" altLang="zh-CN" sz="2800" b="1" dirty="0">
                <a:latin typeface="Helvetica Neue" panose="02000503000000020004" pitchFamily="2" charset="0"/>
                <a:ea typeface="Helvetica Neue" panose="02000503000000020004" pitchFamily="2" charset="0"/>
                <a:cs typeface="Helvetica Neue" panose="02000503000000020004" pitchFamily="2" charset="0"/>
              </a:rPr>
              <a:t>trade</a:t>
            </a:r>
            <a:r>
              <a:rPr lang="zh-CN" altLang="en-US" sz="28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optimality</a:t>
            </a:r>
            <a:r>
              <a:rPr lang="zh-CN" altLang="en-US" sz="28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latin typeface="Helvetica Neue" panose="02000503000000020004" pitchFamily="2" charset="0"/>
                <a:ea typeface="Helvetica Neue" panose="02000503000000020004" pitchFamily="2" charset="0"/>
                <a:cs typeface="Helvetica Neue" panose="02000503000000020004" pitchFamily="2" charset="0"/>
              </a:rPr>
              <a:t>for</a:t>
            </a:r>
            <a:r>
              <a:rPr lang="zh-CN" altLang="en-US" sz="2800" b="1"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8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tractability</a:t>
            </a:r>
            <a:endParaRPr lang="en-US" sz="28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 name="Rectangle: Rounded Corners 12">
            <a:extLst>
              <a:ext uri="{FF2B5EF4-FFF2-40B4-BE49-F238E27FC236}">
                <a16:creationId xmlns:a16="http://schemas.microsoft.com/office/drawing/2014/main" id="{746C532A-01EA-4D45-89EB-0508A4114DBF}"/>
              </a:ext>
            </a:extLst>
          </p:cNvPr>
          <p:cNvSpPr/>
          <p:nvPr/>
        </p:nvSpPr>
        <p:spPr>
          <a:xfrm>
            <a:off x="6534150" y="2517113"/>
            <a:ext cx="1855800" cy="794479"/>
          </a:xfrm>
          <a:prstGeom prst="roundRect">
            <a:avLst/>
          </a:prstGeom>
          <a:ln w="5080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lvl="0" algn="ctr"/>
            <a:endParaRPr lang="en-US" altLang="zh-CN" sz="3200" b="1" dirty="0">
              <a:solidFill>
                <a:srgbClr val="000000"/>
              </a:solidFill>
              <a:latin typeface="Arial" panose="020B0604020202020204"/>
            </a:endParaRPr>
          </a:p>
          <a:p>
            <a:pPr lvl="0" algn="ctr"/>
            <a:r>
              <a:rPr lang="en-US" altLang="zh-CN" sz="2400"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Scalability</a:t>
            </a:r>
            <a:r>
              <a:rPr lang="zh-CN" altLang="en-US" sz="2400"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issues</a:t>
            </a:r>
            <a:endParaRPr lang="en-US" sz="2400"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endParaRPr>
          </a:p>
          <a:p>
            <a:endParaRPr lang="en-US" sz="2800" dirty="0"/>
          </a:p>
        </p:txBody>
      </p:sp>
    </p:spTree>
    <p:extLst>
      <p:ext uri="{BB962C8B-B14F-4D97-AF65-F5344CB8AC3E}">
        <p14:creationId xmlns:p14="http://schemas.microsoft.com/office/powerpoint/2010/main" val="891233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5" grpId="0" animBg="1"/>
      <p:bldP spid="16" grpId="0" animBg="1"/>
      <p:bldP spid="17" grpId="0" animBg="1"/>
      <p:bldP spid="18" grpId="0" animBg="1"/>
      <p:bldP spid="19" grpId="0"/>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704E8-B696-3142-B275-4F934115AAD5}"/>
              </a:ext>
            </a:extLst>
          </p:cNvPr>
          <p:cNvSpPr>
            <a:spLocks noGrp="1"/>
          </p:cNvSpPr>
          <p:nvPr>
            <p:ph type="title"/>
          </p:nvPr>
        </p:nvSpPr>
        <p:spPr/>
        <p:txBody>
          <a:bodyPr/>
          <a:lstStyle/>
          <a:p>
            <a:r>
              <a:rPr lang="en-US" altLang="zh-CN" dirty="0"/>
              <a:t>Why</a:t>
            </a:r>
            <a:r>
              <a:rPr lang="zh-CN" altLang="en-US" dirty="0"/>
              <a:t> </a:t>
            </a:r>
            <a:r>
              <a:rPr lang="en-US" altLang="zh-CN" dirty="0"/>
              <a:t>a</a:t>
            </a:r>
            <a:r>
              <a:rPr lang="zh-CN" altLang="en-US" dirty="0"/>
              <a:t> </a:t>
            </a:r>
            <a:r>
              <a:rPr lang="en-US" altLang="zh-CN" dirty="0"/>
              <a:t>deep</a:t>
            </a:r>
            <a:r>
              <a:rPr lang="zh-CN" altLang="en-US" dirty="0"/>
              <a:t> </a:t>
            </a:r>
            <a:r>
              <a:rPr lang="en-US" altLang="zh-CN" dirty="0"/>
              <a:t>RL-based</a:t>
            </a:r>
            <a:r>
              <a:rPr lang="zh-CN" altLang="en-US" dirty="0"/>
              <a:t> </a:t>
            </a:r>
            <a:r>
              <a:rPr lang="en-US" altLang="zh-CN" dirty="0"/>
              <a:t>approach?</a:t>
            </a:r>
            <a:endParaRPr lang="en-US" dirty="0"/>
          </a:p>
        </p:txBody>
      </p:sp>
      <p:sp>
        <p:nvSpPr>
          <p:cNvPr id="4" name="Slide Number Placeholder 3">
            <a:extLst>
              <a:ext uri="{FF2B5EF4-FFF2-40B4-BE49-F238E27FC236}">
                <a16:creationId xmlns:a16="http://schemas.microsoft.com/office/drawing/2014/main" id="{4830BB29-E9F3-7E4F-B120-7A692D48F408}"/>
              </a:ext>
            </a:extLst>
          </p:cNvPr>
          <p:cNvSpPr>
            <a:spLocks noGrp="1"/>
          </p:cNvSpPr>
          <p:nvPr>
            <p:ph type="sldNum" sz="quarter" idx="12"/>
          </p:nvPr>
        </p:nvSpPr>
        <p:spPr/>
        <p:txBody>
          <a:bodyPr/>
          <a:lstStyle/>
          <a:p>
            <a:fld id="{49DF74E4-2C59-5848-A8B8-DF6A3188A570}" type="slidenum">
              <a:rPr lang="en-US" smtClean="0"/>
              <a:pPr/>
              <a:t>7</a:t>
            </a:fld>
            <a:endParaRPr lang="en-US" dirty="0"/>
          </a:p>
        </p:txBody>
      </p:sp>
      <p:pic>
        <p:nvPicPr>
          <p:cNvPr id="8" name="Picture 7">
            <a:extLst>
              <a:ext uri="{FF2B5EF4-FFF2-40B4-BE49-F238E27FC236}">
                <a16:creationId xmlns:a16="http://schemas.microsoft.com/office/drawing/2014/main" id="{8480DC41-3F31-914D-B06D-02B45F5DA185}"/>
              </a:ext>
            </a:extLst>
          </p:cNvPr>
          <p:cNvPicPr>
            <a:picLocks noChangeAspect="1"/>
          </p:cNvPicPr>
          <p:nvPr/>
        </p:nvPicPr>
        <p:blipFill>
          <a:blip r:embed="rId3"/>
          <a:stretch>
            <a:fillRect/>
          </a:stretch>
        </p:blipFill>
        <p:spPr>
          <a:xfrm>
            <a:off x="2419350" y="1980406"/>
            <a:ext cx="1817687" cy="1817687"/>
          </a:xfrm>
          <a:prstGeom prst="rect">
            <a:avLst/>
          </a:prstGeom>
        </p:spPr>
      </p:pic>
      <p:pic>
        <p:nvPicPr>
          <p:cNvPr id="9" name="Picture 8">
            <a:extLst>
              <a:ext uri="{FF2B5EF4-FFF2-40B4-BE49-F238E27FC236}">
                <a16:creationId xmlns:a16="http://schemas.microsoft.com/office/drawing/2014/main" id="{65617EE6-B140-3F44-B5A9-F8AFB56FCF0C}"/>
              </a:ext>
            </a:extLst>
          </p:cNvPr>
          <p:cNvPicPr>
            <a:picLocks noChangeAspect="1"/>
          </p:cNvPicPr>
          <p:nvPr/>
        </p:nvPicPr>
        <p:blipFill>
          <a:blip r:embed="rId4"/>
          <a:stretch>
            <a:fillRect/>
          </a:stretch>
        </p:blipFill>
        <p:spPr>
          <a:xfrm>
            <a:off x="7162802" y="2371724"/>
            <a:ext cx="1325563" cy="1325563"/>
          </a:xfrm>
          <a:prstGeom prst="rect">
            <a:avLst/>
          </a:prstGeom>
        </p:spPr>
      </p:pic>
      <p:cxnSp>
        <p:nvCxnSpPr>
          <p:cNvPr id="16" name="Elbow Connector 15">
            <a:extLst>
              <a:ext uri="{FF2B5EF4-FFF2-40B4-BE49-F238E27FC236}">
                <a16:creationId xmlns:a16="http://schemas.microsoft.com/office/drawing/2014/main" id="{F246E48A-913E-C548-B6FC-EAD03D020408}"/>
              </a:ext>
            </a:extLst>
          </p:cNvPr>
          <p:cNvCxnSpPr>
            <a:stCxn id="8" idx="0"/>
            <a:endCxn id="9" idx="0"/>
          </p:cNvCxnSpPr>
          <p:nvPr/>
        </p:nvCxnSpPr>
        <p:spPr>
          <a:xfrm rot="16200000" flipH="1">
            <a:off x="5381230" y="-72630"/>
            <a:ext cx="391318" cy="4497390"/>
          </a:xfrm>
          <a:prstGeom prst="bentConnector3">
            <a:avLst>
              <a:gd name="adj1" fmla="val -43813"/>
            </a:avLst>
          </a:prstGeom>
          <a:ln w="31750">
            <a:tailEnd type="triangle"/>
          </a:ln>
        </p:spPr>
        <p:style>
          <a:lnRef idx="3">
            <a:schemeClr val="dk1"/>
          </a:lnRef>
          <a:fillRef idx="0">
            <a:schemeClr val="dk1"/>
          </a:fillRef>
          <a:effectRef idx="2">
            <a:schemeClr val="dk1"/>
          </a:effectRef>
          <a:fontRef idx="minor">
            <a:schemeClr val="tx1"/>
          </a:fontRef>
        </p:style>
      </p:cxnSp>
      <p:sp>
        <p:nvSpPr>
          <p:cNvPr id="18" name="TextBox 17">
            <a:extLst>
              <a:ext uri="{FF2B5EF4-FFF2-40B4-BE49-F238E27FC236}">
                <a16:creationId xmlns:a16="http://schemas.microsoft.com/office/drawing/2014/main" id="{67161A63-CF55-7B49-BC3B-3479FAAE0ECB}"/>
              </a:ext>
            </a:extLst>
          </p:cNvPr>
          <p:cNvSpPr txBox="1"/>
          <p:nvPr/>
        </p:nvSpPr>
        <p:spPr>
          <a:xfrm rot="5400000">
            <a:off x="4676130" y="4147492"/>
            <a:ext cx="1339852"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cxnSp>
        <p:nvCxnSpPr>
          <p:cNvPr id="19" name="Elbow Connector 18">
            <a:extLst>
              <a:ext uri="{FF2B5EF4-FFF2-40B4-BE49-F238E27FC236}">
                <a16:creationId xmlns:a16="http://schemas.microsoft.com/office/drawing/2014/main" id="{B8A101FC-1C35-A343-BABF-935F8A12DA39}"/>
              </a:ext>
            </a:extLst>
          </p:cNvPr>
          <p:cNvCxnSpPr>
            <a:cxnSpLocks/>
            <a:endCxn id="8" idx="2"/>
          </p:cNvCxnSpPr>
          <p:nvPr/>
        </p:nvCxnSpPr>
        <p:spPr>
          <a:xfrm rot="10800000">
            <a:off x="3328195" y="3798093"/>
            <a:ext cx="1931837" cy="569120"/>
          </a:xfrm>
          <a:prstGeom prst="bentConnector2">
            <a:avLst/>
          </a:prstGeom>
          <a:ln w="31750">
            <a:tailEnd type="triangle"/>
          </a:ln>
        </p:spPr>
        <p:style>
          <a:lnRef idx="3">
            <a:schemeClr val="dk1"/>
          </a:lnRef>
          <a:fillRef idx="0">
            <a:schemeClr val="dk1"/>
          </a:fillRef>
          <a:effectRef idx="2">
            <a:schemeClr val="dk1"/>
          </a:effectRef>
          <a:fontRef idx="minor">
            <a:schemeClr val="tx1"/>
          </a:fontRef>
        </p:style>
      </p:cxnSp>
      <p:cxnSp>
        <p:nvCxnSpPr>
          <p:cNvPr id="24" name="Elbow Connector 23">
            <a:extLst>
              <a:ext uri="{FF2B5EF4-FFF2-40B4-BE49-F238E27FC236}">
                <a16:creationId xmlns:a16="http://schemas.microsoft.com/office/drawing/2014/main" id="{17088657-2D1B-AA4E-86EC-2FAEF6B09D66}"/>
              </a:ext>
            </a:extLst>
          </p:cNvPr>
          <p:cNvCxnSpPr>
            <a:cxnSpLocks/>
          </p:cNvCxnSpPr>
          <p:nvPr/>
        </p:nvCxnSpPr>
        <p:spPr>
          <a:xfrm rot="10800000" flipV="1">
            <a:off x="5321448" y="3679823"/>
            <a:ext cx="2557275" cy="681037"/>
          </a:xfrm>
          <a:prstGeom prst="bentConnector3">
            <a:avLst>
              <a:gd name="adj1" fmla="val 89"/>
            </a:avLst>
          </a:prstGeom>
          <a:ln w="31750">
            <a:tailEnd type="triangle"/>
          </a:ln>
        </p:spPr>
        <p:style>
          <a:lnRef idx="3">
            <a:schemeClr val="dk1"/>
          </a:lnRef>
          <a:fillRef idx="0">
            <a:schemeClr val="dk1"/>
          </a:fillRef>
          <a:effectRef idx="2">
            <a:schemeClr val="dk1"/>
          </a:effectRef>
          <a:fontRef idx="minor">
            <a:schemeClr val="tx1"/>
          </a:fontRef>
        </p:style>
      </p:cxn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358F0B43-5A71-3444-983B-E8CBC6DF043D}"/>
                  </a:ext>
                </a:extLst>
              </p:cNvPr>
              <p:cNvSpPr txBox="1"/>
              <p:nvPr/>
            </p:nvSpPr>
            <p:spPr>
              <a:xfrm>
                <a:off x="5115223" y="1333500"/>
                <a:ext cx="2047579"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Action</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14:m>
                  <m:oMath xmlns:m="http://schemas.openxmlformats.org/officeDocument/2006/math">
                    <m:sSub>
                      <m:sSubPr>
                        <m:ctrlPr>
                          <a:rPr lang="en-US" altLang="zh-CN" sz="2400" i="1" smtClean="0">
                            <a:latin typeface="Cambria Math" panose="02040503050406030204" pitchFamily="18" charset="0"/>
                            <a:ea typeface="Helvetica Neue" panose="02000503000000020004" pitchFamily="2" charset="0"/>
                            <a:cs typeface="Helvetica Neue" panose="02000503000000020004" pitchFamily="2" charset="0"/>
                          </a:rPr>
                        </m:ctrlPr>
                      </m:sSubPr>
                      <m:e>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𝑎</m:t>
                        </m:r>
                      </m:e>
                      <m:sub>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𝑡</m:t>
                        </m:r>
                      </m:sub>
                    </m:sSub>
                  </m:oMath>
                </a14:m>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mc:Choice>
        <mc:Fallback xmlns="">
          <p:sp>
            <p:nvSpPr>
              <p:cNvPr id="28" name="TextBox 27">
                <a:extLst>
                  <a:ext uri="{FF2B5EF4-FFF2-40B4-BE49-F238E27FC236}">
                    <a16:creationId xmlns:a16="http://schemas.microsoft.com/office/drawing/2014/main" id="{358F0B43-5A71-3444-983B-E8CBC6DF043D}"/>
                  </a:ext>
                </a:extLst>
              </p:cNvPr>
              <p:cNvSpPr txBox="1">
                <a:spLocks noRot="1" noChangeAspect="1" noMove="1" noResize="1" noEditPoints="1" noAdjustHandles="1" noChangeArrowheads="1" noChangeShapeType="1" noTextEdit="1"/>
              </p:cNvSpPr>
              <p:nvPr/>
            </p:nvSpPr>
            <p:spPr>
              <a:xfrm>
                <a:off x="5115223" y="1333500"/>
                <a:ext cx="2047579" cy="461665"/>
              </a:xfrm>
              <a:prstGeom prst="rect">
                <a:avLst/>
              </a:prstGeom>
              <a:blipFill>
                <a:blip r:embed="rId5"/>
                <a:stretch>
                  <a:fillRect l="-4321" t="-10811" b="-2702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0336EFED-2266-B541-859C-FA4E85EA6CCD}"/>
                  </a:ext>
                </a:extLst>
              </p:cNvPr>
              <p:cNvSpPr txBox="1"/>
              <p:nvPr/>
            </p:nvSpPr>
            <p:spPr>
              <a:xfrm>
                <a:off x="3494039" y="3887788"/>
                <a:ext cx="2047579" cy="892552"/>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Reward</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14:m>
                  <m:oMath xmlns:m="http://schemas.openxmlformats.org/officeDocument/2006/math">
                    <m:sSub>
                      <m:sSubPr>
                        <m:ctrlPr>
                          <a:rPr lang="en-US" altLang="zh-CN" sz="2400" i="1" smtClean="0">
                            <a:latin typeface="Cambria Math" panose="02040503050406030204" pitchFamily="18" charset="0"/>
                            <a:ea typeface="Helvetica Neue" panose="02000503000000020004" pitchFamily="2" charset="0"/>
                            <a:cs typeface="Helvetica Neue" panose="02000503000000020004" pitchFamily="2" charset="0"/>
                          </a:rPr>
                        </m:ctrlPr>
                      </m:sSubPr>
                      <m:e>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𝑟</m:t>
                        </m:r>
                      </m:e>
                      <m:sub>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𝑡</m:t>
                        </m:r>
                      </m:sub>
                    </m:sSub>
                  </m:oMath>
                </a14:m>
                <a:endParaRPr lang="en-US" altLang="zh-CN" sz="2400" dirty="0">
                  <a:latin typeface="Helvetica Neue" panose="02000503000000020004" pitchFamily="2" charset="0"/>
                  <a:ea typeface="Helvetica Neue" panose="02000503000000020004" pitchFamily="2" charset="0"/>
                  <a:cs typeface="Helvetica Neue" panose="02000503000000020004" pitchFamily="2" charset="0"/>
                </a:endParaRPr>
              </a:p>
              <a:p>
                <a:endParaRPr lang="en-US" altLang="zh-CN" sz="400" dirty="0">
                  <a:latin typeface="Helvetica Neue" panose="02000503000000020004" pitchFamily="2" charset="0"/>
                  <a:ea typeface="Helvetica Neue" panose="02000503000000020004" pitchFamily="2" charset="0"/>
                  <a:cs typeface="Helvetica Neue" panose="02000503000000020004" pitchFamily="2" charset="0"/>
                </a:endParaRPr>
              </a:p>
              <a:p>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State</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14:m>
                  <m:oMath xmlns:m="http://schemas.openxmlformats.org/officeDocument/2006/math">
                    <m:sSub>
                      <m:sSubPr>
                        <m:ctrlPr>
                          <a:rPr lang="en-US" altLang="zh-CN" sz="2400" i="1">
                            <a:latin typeface="Cambria Math" panose="02040503050406030204" pitchFamily="18" charset="0"/>
                            <a:ea typeface="Helvetica Neue" panose="02000503000000020004" pitchFamily="2" charset="0"/>
                            <a:cs typeface="Helvetica Neue" panose="02000503000000020004" pitchFamily="2" charset="0"/>
                          </a:rPr>
                        </m:ctrlPr>
                      </m:sSubPr>
                      <m:e>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𝑠</m:t>
                        </m:r>
                      </m:e>
                      <m:sub>
                        <m:r>
                          <a:rPr lang="en-US" altLang="zh-CN" sz="2400" i="1">
                            <a:latin typeface="Cambria Math" panose="02040503050406030204" pitchFamily="18" charset="0"/>
                            <a:ea typeface="Helvetica Neue" panose="02000503000000020004" pitchFamily="2" charset="0"/>
                            <a:cs typeface="Helvetica Neue" panose="02000503000000020004" pitchFamily="2" charset="0"/>
                          </a:rPr>
                          <m:t>𝑡</m:t>
                        </m:r>
                      </m:sub>
                    </m:sSub>
                  </m:oMath>
                </a14:m>
                <a:endParaRPr lang="en-US" altLang="zh-CN" sz="2400" dirty="0">
                  <a:latin typeface="Helvetica Neue" panose="02000503000000020004" pitchFamily="2" charset="0"/>
                  <a:ea typeface="Helvetica Neue" panose="02000503000000020004" pitchFamily="2" charset="0"/>
                  <a:cs typeface="Helvetica Neue" panose="02000503000000020004" pitchFamily="2" charset="0"/>
                </a:endParaRPr>
              </a:p>
            </p:txBody>
          </p:sp>
        </mc:Choice>
        <mc:Fallback xmlns="">
          <p:sp>
            <p:nvSpPr>
              <p:cNvPr id="29" name="TextBox 28">
                <a:extLst>
                  <a:ext uri="{FF2B5EF4-FFF2-40B4-BE49-F238E27FC236}">
                    <a16:creationId xmlns:a16="http://schemas.microsoft.com/office/drawing/2014/main" id="{0336EFED-2266-B541-859C-FA4E85EA6CCD}"/>
                  </a:ext>
                </a:extLst>
              </p:cNvPr>
              <p:cNvSpPr txBox="1">
                <a:spLocks noRot="1" noChangeAspect="1" noMove="1" noResize="1" noEditPoints="1" noAdjustHandles="1" noChangeArrowheads="1" noChangeShapeType="1" noTextEdit="1"/>
              </p:cNvSpPr>
              <p:nvPr/>
            </p:nvSpPr>
            <p:spPr>
              <a:xfrm>
                <a:off x="3494039" y="3887788"/>
                <a:ext cx="2047579" cy="892552"/>
              </a:xfrm>
              <a:prstGeom prst="rect">
                <a:avLst/>
              </a:prstGeom>
              <a:blipFill>
                <a:blip r:embed="rId6"/>
                <a:stretch>
                  <a:fillRect l="-4321" t="-5634" b="-140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5FEB0C1C-7E64-B04F-99AC-C034C4D7417C}"/>
                  </a:ext>
                </a:extLst>
              </p:cNvPr>
              <p:cNvSpPr txBox="1"/>
              <p:nvPr/>
            </p:nvSpPr>
            <p:spPr>
              <a:xfrm>
                <a:off x="5677196" y="3887788"/>
                <a:ext cx="2047579" cy="892552"/>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Reward</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14:m>
                  <m:oMath xmlns:m="http://schemas.openxmlformats.org/officeDocument/2006/math">
                    <m:sSub>
                      <m:sSubPr>
                        <m:ctrlPr>
                          <a:rPr lang="en-US" altLang="zh-CN" sz="2400" i="1" smtClean="0">
                            <a:latin typeface="Cambria Math" panose="02040503050406030204" pitchFamily="18" charset="0"/>
                            <a:ea typeface="Helvetica Neue" panose="02000503000000020004" pitchFamily="2" charset="0"/>
                            <a:cs typeface="Helvetica Neue" panose="02000503000000020004" pitchFamily="2" charset="0"/>
                          </a:rPr>
                        </m:ctrlPr>
                      </m:sSubPr>
                      <m:e>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𝑟</m:t>
                        </m:r>
                      </m:e>
                      <m:sub>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𝑡</m:t>
                        </m:r>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+1</m:t>
                        </m:r>
                      </m:sub>
                    </m:sSub>
                  </m:oMath>
                </a14:m>
                <a:endParaRPr lang="en-US" altLang="zh-CN" sz="2400" dirty="0">
                  <a:latin typeface="Helvetica Neue" panose="02000503000000020004" pitchFamily="2" charset="0"/>
                  <a:ea typeface="Helvetica Neue" panose="02000503000000020004" pitchFamily="2" charset="0"/>
                  <a:cs typeface="Helvetica Neue" panose="02000503000000020004" pitchFamily="2" charset="0"/>
                </a:endParaRPr>
              </a:p>
              <a:p>
                <a:endParaRPr lang="en-US" altLang="zh-CN" sz="400" dirty="0">
                  <a:latin typeface="Helvetica Neue" panose="02000503000000020004" pitchFamily="2" charset="0"/>
                  <a:ea typeface="Helvetica Neue" panose="02000503000000020004" pitchFamily="2" charset="0"/>
                  <a:cs typeface="Helvetica Neue" panose="02000503000000020004" pitchFamily="2" charset="0"/>
                </a:endParaRPr>
              </a:p>
              <a:p>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State</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14:m>
                  <m:oMath xmlns:m="http://schemas.openxmlformats.org/officeDocument/2006/math">
                    <m:sSub>
                      <m:sSubPr>
                        <m:ctrlPr>
                          <a:rPr lang="en-US" altLang="zh-CN" sz="2400" i="1">
                            <a:latin typeface="Cambria Math" panose="02040503050406030204" pitchFamily="18" charset="0"/>
                            <a:ea typeface="Helvetica Neue" panose="02000503000000020004" pitchFamily="2" charset="0"/>
                            <a:cs typeface="Helvetica Neue" panose="02000503000000020004" pitchFamily="2" charset="0"/>
                          </a:rPr>
                        </m:ctrlPr>
                      </m:sSubPr>
                      <m:e>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𝑠</m:t>
                        </m:r>
                      </m:e>
                      <m:sub>
                        <m:r>
                          <a:rPr lang="en-US" altLang="zh-CN" sz="2400" i="1">
                            <a:latin typeface="Cambria Math" panose="02040503050406030204" pitchFamily="18" charset="0"/>
                            <a:ea typeface="Helvetica Neue" panose="02000503000000020004" pitchFamily="2" charset="0"/>
                            <a:cs typeface="Helvetica Neue" panose="02000503000000020004" pitchFamily="2" charset="0"/>
                          </a:rPr>
                          <m:t>𝑡</m:t>
                        </m:r>
                        <m:r>
                          <a:rPr lang="en-US" altLang="zh-CN" sz="2400" b="0" i="1" smtClean="0">
                            <a:latin typeface="Cambria Math" panose="02040503050406030204" pitchFamily="18" charset="0"/>
                            <a:ea typeface="Helvetica Neue" panose="02000503000000020004" pitchFamily="2" charset="0"/>
                            <a:cs typeface="Helvetica Neue" panose="02000503000000020004" pitchFamily="2" charset="0"/>
                          </a:rPr>
                          <m:t>+1</m:t>
                        </m:r>
                      </m:sub>
                    </m:sSub>
                  </m:oMath>
                </a14:m>
                <a:endParaRPr lang="en-US" altLang="zh-CN" sz="2400" dirty="0">
                  <a:latin typeface="Helvetica Neue" panose="02000503000000020004" pitchFamily="2" charset="0"/>
                  <a:ea typeface="Helvetica Neue" panose="02000503000000020004" pitchFamily="2" charset="0"/>
                  <a:cs typeface="Helvetica Neue" panose="02000503000000020004" pitchFamily="2" charset="0"/>
                </a:endParaRPr>
              </a:p>
            </p:txBody>
          </p:sp>
        </mc:Choice>
        <mc:Fallback xmlns="">
          <p:sp>
            <p:nvSpPr>
              <p:cNvPr id="30" name="TextBox 29">
                <a:extLst>
                  <a:ext uri="{FF2B5EF4-FFF2-40B4-BE49-F238E27FC236}">
                    <a16:creationId xmlns:a16="http://schemas.microsoft.com/office/drawing/2014/main" id="{5FEB0C1C-7E64-B04F-99AC-C034C4D7417C}"/>
                  </a:ext>
                </a:extLst>
              </p:cNvPr>
              <p:cNvSpPr txBox="1">
                <a:spLocks noRot="1" noChangeAspect="1" noMove="1" noResize="1" noEditPoints="1" noAdjustHandles="1" noChangeArrowheads="1" noChangeShapeType="1" noTextEdit="1"/>
              </p:cNvSpPr>
              <p:nvPr/>
            </p:nvSpPr>
            <p:spPr>
              <a:xfrm>
                <a:off x="5677196" y="3887788"/>
                <a:ext cx="2047579" cy="892552"/>
              </a:xfrm>
              <a:prstGeom prst="rect">
                <a:avLst/>
              </a:prstGeom>
              <a:blipFill>
                <a:blip r:embed="rId7"/>
                <a:stretch>
                  <a:fillRect l="-4321" t="-5634" b="-14085"/>
                </a:stretch>
              </a:blipFill>
            </p:spPr>
            <p:txBody>
              <a:bodyPr/>
              <a:lstStyle/>
              <a:p>
                <a:r>
                  <a:rPr lang="en-US">
                    <a:noFill/>
                  </a:rPr>
                  <a:t> </a:t>
                </a:r>
              </a:p>
            </p:txBody>
          </p:sp>
        </mc:Fallback>
      </mc:AlternateContent>
      <p:sp>
        <p:nvSpPr>
          <p:cNvPr id="31" name="TextBox 30">
            <a:extLst>
              <a:ext uri="{FF2B5EF4-FFF2-40B4-BE49-F238E27FC236}">
                <a16:creationId xmlns:a16="http://schemas.microsoft.com/office/drawing/2014/main" id="{3D273584-76AA-574C-B4B1-BD15ADD6064F}"/>
              </a:ext>
            </a:extLst>
          </p:cNvPr>
          <p:cNvSpPr txBox="1"/>
          <p:nvPr/>
        </p:nvSpPr>
        <p:spPr>
          <a:xfrm>
            <a:off x="1334940" y="2933700"/>
            <a:ext cx="1541610"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RL</a:t>
            </a:r>
            <a:r>
              <a:rPr lang="zh-CN" altLang="en-US" sz="2400" dirty="0">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agent</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 name="TextBox 31">
            <a:extLst>
              <a:ext uri="{FF2B5EF4-FFF2-40B4-BE49-F238E27FC236}">
                <a16:creationId xmlns:a16="http://schemas.microsoft.com/office/drawing/2014/main" id="{8EB7E30D-5AAD-0741-935E-38C6558AD497}"/>
              </a:ext>
            </a:extLst>
          </p:cNvPr>
          <p:cNvSpPr txBox="1"/>
          <p:nvPr/>
        </p:nvSpPr>
        <p:spPr>
          <a:xfrm>
            <a:off x="8566007" y="2933700"/>
            <a:ext cx="2062020" cy="461665"/>
          </a:xfrm>
          <a:prstGeom prst="rect">
            <a:avLst/>
          </a:prstGeom>
          <a:noFill/>
        </p:spPr>
        <p:txBody>
          <a:bodyPr wrap="square" rtlCol="0">
            <a:spAutoFit/>
          </a:bodyPr>
          <a:lstStyle/>
          <a:p>
            <a:pPr algn="l"/>
            <a:r>
              <a:rPr lang="en-US" altLang="zh-CN" sz="2400" dirty="0">
                <a:latin typeface="Helvetica Neue" panose="02000503000000020004" pitchFamily="2" charset="0"/>
                <a:ea typeface="Helvetica Neue" panose="02000503000000020004" pitchFamily="2" charset="0"/>
                <a:cs typeface="Helvetica Neue" panose="02000503000000020004" pitchFamily="2" charset="0"/>
              </a:rPr>
              <a:t>Environment</a:t>
            </a:r>
            <a:endParaRPr lang="en-US" sz="2400" dirty="0">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986182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3564B5E-CEFE-B948-A48B-C2EDFDC27541}"/>
              </a:ext>
            </a:extLst>
          </p:cNvPr>
          <p:cNvSpPr txBox="1"/>
          <p:nvPr/>
        </p:nvSpPr>
        <p:spPr>
          <a:xfrm>
            <a:off x="1334940" y="2933700"/>
            <a:ext cx="1541610" cy="461665"/>
          </a:xfrm>
          <a:prstGeom prst="rect">
            <a:avLst/>
          </a:prstGeom>
          <a:noFill/>
        </p:spPr>
        <p:txBody>
          <a:bodyPr wrap="square" rtlCol="0">
            <a:spAutoFit/>
          </a:bodyPr>
          <a:lstStyle/>
          <a:p>
            <a:pPr algn="l"/>
            <a:r>
              <a:rPr lang="en-US" altLang="zh-CN" sz="2400" dirty="0">
                <a:solidFill>
                  <a:schemeClr val="tx1">
                    <a:alpha val="20000"/>
                  </a:schemeClr>
                </a:solidFill>
                <a:latin typeface="Helvetica Neue" panose="02000503000000020004" pitchFamily="2" charset="0"/>
                <a:ea typeface="Helvetica Neue" panose="02000503000000020004" pitchFamily="2" charset="0"/>
                <a:cs typeface="Helvetica Neue" panose="02000503000000020004" pitchFamily="2" charset="0"/>
              </a:rPr>
              <a:t>RL</a:t>
            </a:r>
            <a:r>
              <a:rPr lang="zh-CN" altLang="en-US" sz="2400" dirty="0">
                <a:solidFill>
                  <a:schemeClr val="tx1">
                    <a:alpha val="20000"/>
                  </a:schemeClr>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dirty="0">
                <a:solidFill>
                  <a:schemeClr val="tx1">
                    <a:alpha val="20000"/>
                  </a:schemeClr>
                </a:solidFill>
                <a:latin typeface="Helvetica Neue" panose="02000503000000020004" pitchFamily="2" charset="0"/>
                <a:ea typeface="Helvetica Neue" panose="02000503000000020004" pitchFamily="2" charset="0"/>
                <a:cs typeface="Helvetica Neue" panose="02000503000000020004" pitchFamily="2" charset="0"/>
              </a:rPr>
              <a:t>agent</a:t>
            </a:r>
            <a:endParaRPr lang="en-US" sz="2400" dirty="0">
              <a:solidFill>
                <a:schemeClr val="tx1">
                  <a:alpha val="20000"/>
                </a:scheme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 name="TextBox 7">
            <a:extLst>
              <a:ext uri="{FF2B5EF4-FFF2-40B4-BE49-F238E27FC236}">
                <a16:creationId xmlns:a16="http://schemas.microsoft.com/office/drawing/2014/main" id="{E195EB70-8385-C246-B834-944494DC5C6A}"/>
              </a:ext>
            </a:extLst>
          </p:cNvPr>
          <p:cNvSpPr txBox="1"/>
          <p:nvPr/>
        </p:nvSpPr>
        <p:spPr>
          <a:xfrm>
            <a:off x="8566007" y="2933700"/>
            <a:ext cx="2062020" cy="461665"/>
          </a:xfrm>
          <a:prstGeom prst="rect">
            <a:avLst/>
          </a:prstGeom>
          <a:noFill/>
        </p:spPr>
        <p:txBody>
          <a:bodyPr wrap="square" rtlCol="0">
            <a:spAutoFit/>
          </a:bodyPr>
          <a:lstStyle/>
          <a:p>
            <a:pPr algn="l"/>
            <a:r>
              <a:rPr lang="en-US" altLang="zh-CN" sz="2400" dirty="0">
                <a:solidFill>
                  <a:schemeClr val="tx1">
                    <a:alpha val="20000"/>
                  </a:schemeClr>
                </a:solidFill>
                <a:latin typeface="Helvetica Neue" panose="02000503000000020004" pitchFamily="2" charset="0"/>
                <a:ea typeface="Helvetica Neue" panose="02000503000000020004" pitchFamily="2" charset="0"/>
                <a:cs typeface="Helvetica Neue" panose="02000503000000020004" pitchFamily="2" charset="0"/>
              </a:rPr>
              <a:t>Environment</a:t>
            </a:r>
            <a:endParaRPr lang="en-US" sz="2400" dirty="0">
              <a:solidFill>
                <a:schemeClr val="tx1">
                  <a:alpha val="20000"/>
                </a:scheme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 name="Title 1">
            <a:extLst>
              <a:ext uri="{FF2B5EF4-FFF2-40B4-BE49-F238E27FC236}">
                <a16:creationId xmlns:a16="http://schemas.microsoft.com/office/drawing/2014/main" id="{143704E8-B696-3142-B275-4F934115AAD5}"/>
              </a:ext>
            </a:extLst>
          </p:cNvPr>
          <p:cNvSpPr>
            <a:spLocks noGrp="1"/>
          </p:cNvSpPr>
          <p:nvPr>
            <p:ph type="title"/>
          </p:nvPr>
        </p:nvSpPr>
        <p:spPr/>
        <p:txBody>
          <a:bodyPr/>
          <a:lstStyle/>
          <a:p>
            <a:r>
              <a:rPr lang="en-US" altLang="zh-CN" dirty="0"/>
              <a:t>Why</a:t>
            </a:r>
            <a:r>
              <a:rPr lang="zh-CN" altLang="en-US" dirty="0"/>
              <a:t> </a:t>
            </a:r>
            <a:r>
              <a:rPr lang="en-US" altLang="zh-CN" dirty="0"/>
              <a:t>a</a:t>
            </a:r>
            <a:r>
              <a:rPr lang="zh-CN" altLang="en-US" dirty="0"/>
              <a:t> </a:t>
            </a:r>
            <a:r>
              <a:rPr lang="en-US" altLang="zh-CN" dirty="0"/>
              <a:t>deep</a:t>
            </a:r>
            <a:r>
              <a:rPr lang="zh-CN" altLang="en-US" dirty="0"/>
              <a:t> </a:t>
            </a:r>
            <a:r>
              <a:rPr lang="en-US" altLang="zh-CN" dirty="0"/>
              <a:t>RL-based</a:t>
            </a:r>
            <a:r>
              <a:rPr lang="zh-CN" altLang="en-US" dirty="0"/>
              <a:t> </a:t>
            </a:r>
            <a:r>
              <a:rPr lang="en-US" altLang="zh-CN" dirty="0"/>
              <a:t>approach?</a:t>
            </a:r>
            <a:endParaRPr lang="en-US" dirty="0"/>
          </a:p>
        </p:txBody>
      </p:sp>
      <p:sp>
        <p:nvSpPr>
          <p:cNvPr id="4" name="Slide Number Placeholder 3">
            <a:extLst>
              <a:ext uri="{FF2B5EF4-FFF2-40B4-BE49-F238E27FC236}">
                <a16:creationId xmlns:a16="http://schemas.microsoft.com/office/drawing/2014/main" id="{4830BB29-E9F3-7E4F-B120-7A692D48F408}"/>
              </a:ext>
            </a:extLst>
          </p:cNvPr>
          <p:cNvSpPr>
            <a:spLocks noGrp="1"/>
          </p:cNvSpPr>
          <p:nvPr>
            <p:ph type="sldNum" sz="quarter" idx="12"/>
          </p:nvPr>
        </p:nvSpPr>
        <p:spPr/>
        <p:txBody>
          <a:bodyPr/>
          <a:lstStyle/>
          <a:p>
            <a:fld id="{49DF74E4-2C59-5848-A8B8-DF6A3188A570}" type="slidenum">
              <a:rPr lang="en-US" smtClean="0"/>
              <a:pPr/>
              <a:t>8</a:t>
            </a:fld>
            <a:endParaRPr lang="en-US" dirty="0"/>
          </a:p>
        </p:txBody>
      </p:sp>
      <p:pic>
        <p:nvPicPr>
          <p:cNvPr id="5" name="Picture 4">
            <a:extLst>
              <a:ext uri="{FF2B5EF4-FFF2-40B4-BE49-F238E27FC236}">
                <a16:creationId xmlns:a16="http://schemas.microsoft.com/office/drawing/2014/main" id="{20118DF9-6959-9B4C-B266-A9F2323B02E7}"/>
              </a:ext>
            </a:extLst>
          </p:cNvPr>
          <p:cNvPicPr>
            <a:picLocks noChangeAspect="1"/>
          </p:cNvPicPr>
          <p:nvPr/>
        </p:nvPicPr>
        <p:blipFill>
          <a:blip r:embed="rId3">
            <a:alphaModFix amt="20000"/>
          </a:blip>
          <a:stretch>
            <a:fillRect/>
          </a:stretch>
        </p:blipFill>
        <p:spPr>
          <a:xfrm>
            <a:off x="2419350" y="1343479"/>
            <a:ext cx="6057900" cy="3746500"/>
          </a:xfrm>
          <a:prstGeom prst="rect">
            <a:avLst/>
          </a:prstGeom>
        </p:spPr>
      </p:pic>
      <p:sp>
        <p:nvSpPr>
          <p:cNvPr id="15" name="Rectangle: Rounded Corners 12">
            <a:extLst>
              <a:ext uri="{FF2B5EF4-FFF2-40B4-BE49-F238E27FC236}">
                <a16:creationId xmlns:a16="http://schemas.microsoft.com/office/drawing/2014/main" id="{F868E935-9D02-114D-B61A-3FE433EDF9BB}"/>
              </a:ext>
            </a:extLst>
          </p:cNvPr>
          <p:cNvSpPr/>
          <p:nvPr/>
        </p:nvSpPr>
        <p:spPr>
          <a:xfrm>
            <a:off x="1499540" y="3395365"/>
            <a:ext cx="8857310" cy="840065"/>
          </a:xfrm>
          <a:prstGeom prst="roundRect">
            <a:avLst/>
          </a:prstGeom>
          <a:ln w="5080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lvl="0" algn="ctr"/>
            <a:endParaRPr lang="en-US" altLang="zh-CN" sz="3200" b="1" dirty="0">
              <a:solidFill>
                <a:srgbClr val="000000"/>
              </a:solidFill>
              <a:latin typeface="Arial" panose="020B0604020202020204"/>
            </a:endParaRPr>
          </a:p>
          <a:p>
            <a:pPr lvl="0" algn="ctr"/>
            <a:r>
              <a:rPr lang="en-US" altLang="zh-CN" sz="24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RL</a:t>
            </a:r>
            <a:r>
              <a:rPr lang="zh-CN" altLang="en-US" sz="24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automatically</a:t>
            </a:r>
            <a:r>
              <a:rPr lang="zh-CN" altLang="en-US" sz="24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derives</a:t>
            </a:r>
            <a:r>
              <a:rPr lang="zh-CN" altLang="en-US" sz="24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human-designed</a:t>
            </a:r>
            <a:r>
              <a:rPr lang="zh-CN" altLang="en-US" sz="24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rPr>
              <a:t>heuristics</a:t>
            </a:r>
            <a:endParaRPr lang="en-US" sz="2400" b="1" dirty="0">
              <a:solidFill>
                <a:srgbClr val="000000"/>
              </a:solidFill>
              <a:latin typeface="Helvetica Neue" panose="02000503000000020004" pitchFamily="2" charset="0"/>
              <a:ea typeface="Helvetica Neue" panose="02000503000000020004" pitchFamily="2" charset="0"/>
              <a:cs typeface="Helvetica Neue" panose="02000503000000020004" pitchFamily="2" charset="0"/>
            </a:endParaRPr>
          </a:p>
          <a:p>
            <a:endParaRPr lang="en-US" sz="2800" dirty="0"/>
          </a:p>
        </p:txBody>
      </p:sp>
      <p:sp>
        <p:nvSpPr>
          <p:cNvPr id="17" name="Rectangle: Rounded Corners 12">
            <a:extLst>
              <a:ext uri="{FF2B5EF4-FFF2-40B4-BE49-F238E27FC236}">
                <a16:creationId xmlns:a16="http://schemas.microsoft.com/office/drawing/2014/main" id="{772F7C90-3E1D-E542-BA3A-6D2B53041D3B}"/>
              </a:ext>
            </a:extLst>
          </p:cNvPr>
          <p:cNvSpPr/>
          <p:nvPr/>
        </p:nvSpPr>
        <p:spPr>
          <a:xfrm>
            <a:off x="1499540" y="1937218"/>
            <a:ext cx="8857310" cy="840065"/>
          </a:xfrm>
          <a:prstGeom prst="roundRect">
            <a:avLst/>
          </a:prstGeom>
          <a:ln w="5080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lvl="0" algn="ctr"/>
            <a:endParaRPr lang="en-US" altLang="zh-CN" sz="3200" b="1" dirty="0">
              <a:solidFill>
                <a:srgbClr val="000000"/>
              </a:solidFill>
              <a:latin typeface="Arial" panose="020B0604020202020204"/>
            </a:endParaRPr>
          </a:p>
          <a:p>
            <a:pPr lvl="0" algn="ctr"/>
            <a:r>
              <a:rPr lang="en-US" altLang="zh-CN"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RL</a:t>
            </a:r>
            <a:r>
              <a:rPr lang="zh-CN" altLang="en-US"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is</a:t>
            </a:r>
            <a:r>
              <a:rPr lang="zh-CN" altLang="en-US"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designed</a:t>
            </a:r>
            <a:r>
              <a:rPr lang="zh-CN" altLang="en-US"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to</a:t>
            </a:r>
            <a:r>
              <a:rPr lang="zh-CN" altLang="en-US"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solve</a:t>
            </a:r>
            <a:r>
              <a:rPr lang="zh-CN" altLang="en-US"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multi-decision</a:t>
            </a:r>
            <a:r>
              <a:rPr lang="zh-CN" altLang="en-US" sz="24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making</a:t>
            </a:r>
            <a:r>
              <a:rPr lang="zh-CN" altLang="en-US" sz="2400" b="1" dirty="0">
                <a:solidFill>
                  <a:srgbClr val="D45655"/>
                </a:solidFill>
                <a:latin typeface="Helvetica Neue" panose="02000503000000020004" pitchFamily="2" charset="0"/>
                <a:ea typeface="Helvetica Neue" panose="02000503000000020004" pitchFamily="2" charset="0"/>
                <a:cs typeface="Helvetica Neue" panose="02000503000000020004" pitchFamily="2" charset="0"/>
              </a:rPr>
              <a:t> </a:t>
            </a:r>
            <a:r>
              <a:rPr lang="en-US" altLang="zh-CN"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problems</a:t>
            </a:r>
            <a:endParaRPr lang="en-US" sz="2400" b="1"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a:p>
            <a:endParaRPr lang="en-US" sz="2800" dirty="0"/>
          </a:p>
        </p:txBody>
      </p:sp>
    </p:spTree>
    <p:extLst>
      <p:ext uri="{BB962C8B-B14F-4D97-AF65-F5344CB8AC3E}">
        <p14:creationId xmlns:p14="http://schemas.microsoft.com/office/powerpoint/2010/main" val="1682260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1251E-95D5-0749-9F61-C74DD20CF5C6}"/>
              </a:ext>
            </a:extLst>
          </p:cNvPr>
          <p:cNvSpPr>
            <a:spLocks noGrp="1"/>
          </p:cNvSpPr>
          <p:nvPr>
            <p:ph type="title"/>
          </p:nvPr>
        </p:nvSpPr>
        <p:spPr/>
        <p:txBody>
          <a:bodyPr/>
          <a:lstStyle/>
          <a:p>
            <a:r>
              <a:rPr lang="en-US" altLang="zh-CN" dirty="0" err="1"/>
              <a:t>NeuroPlan</a:t>
            </a:r>
            <a:r>
              <a:rPr lang="en-US" altLang="zh-CN" dirty="0"/>
              <a:t>:</a:t>
            </a:r>
            <a:r>
              <a:rPr lang="zh-CN" altLang="en-US" dirty="0"/>
              <a:t> </a:t>
            </a:r>
            <a:r>
              <a:rPr lang="en-US" altLang="zh-CN" dirty="0"/>
              <a:t>a</a:t>
            </a:r>
            <a:r>
              <a:rPr lang="zh-CN" altLang="en-US" dirty="0"/>
              <a:t> </a:t>
            </a:r>
            <a:r>
              <a:rPr lang="en-US" altLang="zh-CN" dirty="0"/>
              <a:t>deep</a:t>
            </a:r>
            <a:r>
              <a:rPr lang="zh-CN" altLang="en-US" dirty="0"/>
              <a:t> </a:t>
            </a:r>
            <a:r>
              <a:rPr lang="en-US" altLang="zh-CN" dirty="0"/>
              <a:t>RL-based</a:t>
            </a:r>
            <a:r>
              <a:rPr lang="zh-CN" altLang="en-US" dirty="0"/>
              <a:t> </a:t>
            </a:r>
            <a:r>
              <a:rPr lang="en-US" altLang="zh-CN" dirty="0"/>
              <a:t>approach</a:t>
            </a:r>
            <a:endParaRPr lang="en-US" dirty="0"/>
          </a:p>
        </p:txBody>
      </p:sp>
      <p:pic>
        <p:nvPicPr>
          <p:cNvPr id="6" name="Content Placeholder 5">
            <a:extLst>
              <a:ext uri="{FF2B5EF4-FFF2-40B4-BE49-F238E27FC236}">
                <a16:creationId xmlns:a16="http://schemas.microsoft.com/office/drawing/2014/main" id="{EE8E4ACD-FE17-FB4E-9525-FF34C46CFDDF}"/>
              </a:ext>
            </a:extLst>
          </p:cNvPr>
          <p:cNvPicPr>
            <a:picLocks noGrp="1" noChangeAspect="1"/>
          </p:cNvPicPr>
          <p:nvPr>
            <p:ph idx="1"/>
          </p:nvPr>
        </p:nvPicPr>
        <p:blipFill>
          <a:blip r:embed="rId3"/>
          <a:stretch>
            <a:fillRect/>
          </a:stretch>
        </p:blipFill>
        <p:spPr>
          <a:xfrm>
            <a:off x="1644650" y="1930400"/>
            <a:ext cx="8064500" cy="2997200"/>
          </a:xfrm>
        </p:spPr>
      </p:pic>
      <p:sp>
        <p:nvSpPr>
          <p:cNvPr id="4" name="Slide Number Placeholder 3">
            <a:extLst>
              <a:ext uri="{FF2B5EF4-FFF2-40B4-BE49-F238E27FC236}">
                <a16:creationId xmlns:a16="http://schemas.microsoft.com/office/drawing/2014/main" id="{A3565A81-59F5-824D-ADE0-F4418E078F0B}"/>
              </a:ext>
            </a:extLst>
          </p:cNvPr>
          <p:cNvSpPr>
            <a:spLocks noGrp="1"/>
          </p:cNvSpPr>
          <p:nvPr>
            <p:ph type="sldNum" sz="quarter" idx="12"/>
          </p:nvPr>
        </p:nvSpPr>
        <p:spPr/>
        <p:txBody>
          <a:bodyPr/>
          <a:lstStyle/>
          <a:p>
            <a:fld id="{49DF74E4-2C59-5848-A8B8-DF6A3188A570}" type="slidenum">
              <a:rPr lang="en-US" smtClean="0"/>
              <a:pPr/>
              <a:t>9</a:t>
            </a:fld>
            <a:endParaRPr lang="en-US" dirty="0"/>
          </a:p>
        </p:txBody>
      </p:sp>
      <p:sp>
        <p:nvSpPr>
          <p:cNvPr id="7" name="Rectangle 6">
            <a:extLst>
              <a:ext uri="{FF2B5EF4-FFF2-40B4-BE49-F238E27FC236}">
                <a16:creationId xmlns:a16="http://schemas.microsoft.com/office/drawing/2014/main" id="{0F7EE0D4-38FD-6449-AA3E-9861DBFE4438}"/>
              </a:ext>
            </a:extLst>
          </p:cNvPr>
          <p:cNvSpPr/>
          <p:nvPr/>
        </p:nvSpPr>
        <p:spPr>
          <a:xfrm>
            <a:off x="1644650" y="3013075"/>
            <a:ext cx="6737350" cy="21542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03AFC28-BAA6-A44D-B030-981277DE4C63}"/>
              </a:ext>
            </a:extLst>
          </p:cNvPr>
          <p:cNvSpPr/>
          <p:nvPr/>
        </p:nvSpPr>
        <p:spPr>
          <a:xfrm>
            <a:off x="8382000" y="3441700"/>
            <a:ext cx="1809750" cy="17256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42866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2400" dirty="0" smtClean="0">
            <a:latin typeface="Helvetica Neue" panose="02000503000000020004" pitchFamily="2" charset="0"/>
            <a:ea typeface="Helvetica Neue" panose="02000503000000020004" pitchFamily="2" charset="0"/>
            <a:cs typeface="Helvetica Neue" panose="02000503000000020004" pitchFamily="2"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Custom 1">
      <a:dk1>
        <a:srgbClr val="000000"/>
      </a:dk1>
      <a:lt1>
        <a:srgbClr val="FFFFFF"/>
      </a:lt1>
      <a:dk2>
        <a:srgbClr val="44546A"/>
      </a:dk2>
      <a:lt2>
        <a:srgbClr val="E7E6E6"/>
      </a:lt2>
      <a:accent1>
        <a:srgbClr val="5B9BD5"/>
      </a:accent1>
      <a:accent2>
        <a:srgbClr val="ED7D31"/>
      </a:accent2>
      <a:accent3>
        <a:srgbClr val="A5A5A5"/>
      </a:accent3>
      <a:accent4>
        <a:srgbClr val="D9615F"/>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33890</TotalTime>
  <Words>3412</Words>
  <Application>Microsoft Macintosh PowerPoint</Application>
  <PresentationFormat>Widescreen</PresentationFormat>
  <Paragraphs>435</Paragraphs>
  <Slides>46</Slides>
  <Notes>46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46</vt:i4>
      </vt:variant>
    </vt:vector>
  </HeadingPairs>
  <TitlesOfParts>
    <vt:vector size="55" baseType="lpstr">
      <vt:lpstr>Arial</vt:lpstr>
      <vt:lpstr>Calibri</vt:lpstr>
      <vt:lpstr>Calibri Light</vt:lpstr>
      <vt:lpstr>Cambria Math</vt:lpstr>
      <vt:lpstr>Helvetica Neue</vt:lpstr>
      <vt:lpstr>Helvetica Neue Light</vt:lpstr>
      <vt:lpstr>Wingdings</vt:lpstr>
      <vt:lpstr>Office Theme</vt:lpstr>
      <vt:lpstr>1_Office Theme</vt:lpstr>
      <vt:lpstr>Network Planning with  Deep Reinforcement Learning</vt:lpstr>
      <vt:lpstr>Network planning problem</vt:lpstr>
      <vt:lpstr>Network planning problem</vt:lpstr>
      <vt:lpstr>Network planning problem</vt:lpstr>
      <vt:lpstr>Existing approach</vt:lpstr>
      <vt:lpstr>Existing approach</vt:lpstr>
      <vt:lpstr>Why a deep RL-based approach?</vt:lpstr>
      <vt:lpstr>Why a deep RL-based approach?</vt:lpstr>
      <vt:lpstr>NeuroPlan: a deep RL-based approach</vt:lpstr>
      <vt:lpstr>NeuroPlan: a deep RL-based approach</vt:lpstr>
      <vt:lpstr>NeuroPlan: a deep RL-based approach</vt:lpstr>
      <vt:lpstr>NeuroPlan: a deep RL-based approach</vt:lpstr>
      <vt:lpstr>Adapting RL for network planning</vt:lpstr>
      <vt:lpstr>Challenge 1: How to trade off between  optimality and tractability </vt:lpstr>
      <vt:lpstr>Challenge 2: How to design RL training process</vt:lpstr>
      <vt:lpstr>Challenge 2: How to design RL training process</vt:lpstr>
      <vt:lpstr>RL agent architecture</vt:lpstr>
      <vt:lpstr>RL agent architecture</vt:lpstr>
      <vt:lpstr>Challenge 3: How to encode network topology</vt:lpstr>
      <vt:lpstr>Challenge 3: How to encode network topology</vt:lpstr>
      <vt:lpstr>Challenge 3: How to encode network topology</vt:lpstr>
      <vt:lpstr>Challenge 3: How to encode network topology</vt:lpstr>
      <vt:lpstr>Challenge 3: How to encode network topology</vt:lpstr>
      <vt:lpstr>Implementation</vt:lpstr>
      <vt:lpstr>Evaluation</vt:lpstr>
      <vt:lpstr>Evaluation</vt:lpstr>
      <vt:lpstr>Implementation efficiency</vt:lpstr>
      <vt:lpstr>Implementation efficiency</vt:lpstr>
      <vt:lpstr>Implementation efficiency</vt:lpstr>
      <vt:lpstr>Implementation efficiency</vt:lpstr>
      <vt:lpstr>Implementation efficiency</vt:lpstr>
      <vt:lpstr>Implementation efficiency</vt:lpstr>
      <vt:lpstr>Optimality</vt:lpstr>
      <vt:lpstr>Optimality</vt:lpstr>
      <vt:lpstr>Optimality</vt:lpstr>
      <vt:lpstr>Optimality</vt:lpstr>
      <vt:lpstr>Scalability</vt:lpstr>
      <vt:lpstr>Scalability</vt:lpstr>
      <vt:lpstr>Scalability</vt:lpstr>
      <vt:lpstr>Scalability</vt:lpstr>
      <vt:lpstr>Sensitivity analysis</vt:lpstr>
      <vt:lpstr>Sensitivity analysis</vt:lpstr>
      <vt:lpstr>Sensitivity analysis</vt:lpstr>
      <vt:lpstr>Sensitivity analysis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RackSched: A Microsecond-Scale Scheduler for Rack-Scale Computers</dc:title>
  <dc:creator>Hang Zhu</dc:creator>
  <cp:lastModifiedBy>Hang Zhu</cp:lastModifiedBy>
  <cp:revision>1235</cp:revision>
  <dcterms:created xsi:type="dcterms:W3CDTF">2020-10-04T00:54:29Z</dcterms:created>
  <dcterms:modified xsi:type="dcterms:W3CDTF">2021-10-08T14:56:29Z</dcterms:modified>
</cp:coreProperties>
</file>

<file path=docProps/thumbnail.jpeg>
</file>